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28" r:id="rId2"/>
    <p:sldId id="263" r:id="rId3"/>
    <p:sldId id="316" r:id="rId4"/>
    <p:sldId id="272" r:id="rId5"/>
    <p:sldId id="273" r:id="rId6"/>
    <p:sldId id="274" r:id="rId7"/>
    <p:sldId id="329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30" r:id="rId17"/>
    <p:sldId id="331" r:id="rId18"/>
    <p:sldId id="332" r:id="rId19"/>
    <p:sldId id="333" r:id="rId20"/>
    <p:sldId id="343" r:id="rId21"/>
    <p:sldId id="344" r:id="rId22"/>
    <p:sldId id="345" r:id="rId23"/>
    <p:sldId id="346" r:id="rId24"/>
    <p:sldId id="348" r:id="rId25"/>
    <p:sldId id="351" r:id="rId26"/>
    <p:sldId id="349" r:id="rId27"/>
    <p:sldId id="350" r:id="rId28"/>
    <p:sldId id="32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4D0"/>
    <a:srgbClr val="FFFFFF"/>
    <a:srgbClr val="E5E5E5"/>
    <a:srgbClr val="1A1D1A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59" autoAdjust="0"/>
    <p:restoredTop sz="93684" autoAdjust="0"/>
  </p:normalViewPr>
  <p:slideViewPr>
    <p:cSldViewPr snapToGrid="0">
      <p:cViewPr varScale="1">
        <p:scale>
          <a:sx n="86" d="100"/>
          <a:sy n="86" d="100"/>
        </p:scale>
        <p:origin x="7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5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92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大侠素材铺  淘宝店：</a:t>
            </a:r>
            <a:r>
              <a:rPr lang="en-US" altLang="zh-CN" dirty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21-4-26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9" y="0"/>
            <a:ext cx="7820116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11174285" flipH="1">
            <a:off x="7836" y="3442314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-11413" y="3675838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58093" y="3403086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11174285">
            <a:off x="126119" y="3395284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rot="7715704" flipH="1">
            <a:off x="448962" y="2476163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18895" y="2424055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14281" y="2424054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7715704">
            <a:off x="408144" y="2463583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23407" y="2842975"/>
            <a:ext cx="7706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Software Project and Process Management</a:t>
            </a:r>
            <a:endParaRPr lang="zh-CN" altLang="zh-CN" sz="2800" dirty="0"/>
          </a:p>
          <a:p>
            <a:r>
              <a:rPr lang="en-US" altLang="zh-CN" sz="2800" b="1" dirty="0"/>
              <a:t>Course Project Presentation</a:t>
            </a:r>
          </a:p>
          <a:p>
            <a:r>
              <a:rPr lang="en-US" altLang="zh-CN" sz="2800" b="1" dirty="0"/>
              <a:t>——Online Snack Store</a:t>
            </a:r>
            <a:endParaRPr lang="zh-CN" altLang="zh-CN" sz="28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1023409" y="430936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26909" y="453769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7237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94359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0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31481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8604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95814" y="4471368"/>
            <a:ext cx="26264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Team Member</a:t>
            </a:r>
            <a:endParaRPr lang="zh-CN" altLang="zh-CN" sz="1600" dirty="0"/>
          </a:p>
          <a:p>
            <a:r>
              <a:rPr lang="en-US" altLang="zh-CN" sz="1600" dirty="0"/>
              <a:t>1853543 </a:t>
            </a:r>
            <a:r>
              <a:rPr lang="zh-CN" altLang="zh-CN" sz="1600" dirty="0"/>
              <a:t>黄弋鸥</a:t>
            </a:r>
          </a:p>
          <a:p>
            <a:r>
              <a:rPr lang="en-US" altLang="zh-CN" sz="1600" dirty="0"/>
              <a:t>1852345 </a:t>
            </a:r>
            <a:r>
              <a:rPr lang="zh-CN" altLang="zh-CN" sz="1600" dirty="0"/>
              <a:t>毛靖鑫</a:t>
            </a:r>
          </a:p>
          <a:p>
            <a:r>
              <a:rPr lang="en-US" altLang="zh-CN" sz="1600" dirty="0"/>
              <a:t>1853898 </a:t>
            </a:r>
            <a:r>
              <a:rPr lang="zh-CN" altLang="zh-CN" sz="1600" dirty="0"/>
              <a:t>谭忠煜</a:t>
            </a:r>
          </a:p>
          <a:p>
            <a:r>
              <a:rPr lang="en-US" altLang="zh-CN" sz="1600" dirty="0"/>
              <a:t>1851350 </a:t>
            </a:r>
            <a:r>
              <a:rPr lang="zh-CN" altLang="zh-CN" sz="1600" dirty="0"/>
              <a:t>陈扬森</a:t>
            </a:r>
          </a:p>
        </p:txBody>
      </p:sp>
      <p:sp>
        <p:nvSpPr>
          <p:cNvPr id="3" name="矩形 2"/>
          <p:cNvSpPr/>
          <p:nvPr/>
        </p:nvSpPr>
        <p:spPr>
          <a:xfrm>
            <a:off x="7283116" y="122714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7.40741E-7 L 0.20547 -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6" grpId="0"/>
      <p:bldP spid="23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30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1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Categories of Risk </a:t>
            </a:r>
          </a:p>
        </p:txBody>
      </p:sp>
      <p:sp>
        <p:nvSpPr>
          <p:cNvPr id="432" name="矩形 4"/>
          <p:cNvSpPr txBox="1"/>
          <p:nvPr/>
        </p:nvSpPr>
        <p:spPr>
          <a:xfrm>
            <a:off x="6521163" y="2098064"/>
            <a:ext cx="4522294" cy="124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pPr>
            <a:r>
              <a:rPr dirty="0">
                <a:latin typeface="+mn-ea"/>
              </a:rPr>
              <a:t>Then, i</a:t>
            </a:r>
            <a:r>
              <a:rPr dirty="0">
                <a:latin typeface="+mn-ea"/>
                <a:cs typeface="Times New Roman"/>
                <a:sym typeface="Times New Roman"/>
              </a:rPr>
              <a:t>n this part, we reference to </a:t>
            </a:r>
            <a:r>
              <a:rPr b="1" dirty="0">
                <a:latin typeface="+mn-ea"/>
                <a:cs typeface="Times New Roman"/>
                <a:sym typeface="Times New Roman"/>
              </a:rPr>
              <a:t>“</a:t>
            </a:r>
            <a:r>
              <a:rPr b="1" dirty="0" err="1">
                <a:latin typeface="+mn-ea"/>
                <a:cs typeface="Times New Roman"/>
                <a:sym typeface="Times New Roman"/>
              </a:rPr>
              <a:t>Lyytinen-Mathiassen-Ropponen</a:t>
            </a:r>
            <a:r>
              <a:rPr b="1" dirty="0">
                <a:latin typeface="+mn-ea"/>
              </a:rPr>
              <a:t>” </a:t>
            </a:r>
            <a:r>
              <a:rPr dirty="0">
                <a:latin typeface="+mn-ea"/>
              </a:rPr>
              <a:t>risk framework and we divided the risk factors into four parts. </a:t>
            </a:r>
            <a:endParaRPr sz="1200" dirty="0">
              <a:latin typeface="+mn-ea"/>
            </a:endParaRPr>
          </a:p>
        </p:txBody>
      </p:sp>
      <p:pic>
        <p:nvPicPr>
          <p:cNvPr id="433" name="截屏2021-04-26 上午8.12.30.png" descr="截屏2021-04-26 上午8.12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374" y="1117885"/>
            <a:ext cx="5732174" cy="4622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4parts.png" descr="4par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1713" y="3403600"/>
            <a:ext cx="3981195" cy="28562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941719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animBg="1" advAuto="0"/>
      <p:bldP spid="430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37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8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Identification </a:t>
            </a:r>
          </a:p>
        </p:txBody>
      </p:sp>
      <p:sp>
        <p:nvSpPr>
          <p:cNvPr id="439" name="矩形 4"/>
          <p:cNvSpPr txBox="1"/>
          <p:nvPr/>
        </p:nvSpPr>
        <p:spPr>
          <a:xfrm>
            <a:off x="6521163" y="2098064"/>
            <a:ext cx="4522294" cy="246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In the risk identification of this project, we adopted the risk identification method combining </a:t>
            </a:r>
            <a:r>
              <a:rPr dirty="0">
                <a:latin typeface="+mn-ea"/>
                <a:sym typeface="Times Roman"/>
              </a:rPr>
              <a:t>Checklist method </a:t>
            </a:r>
            <a:r>
              <a:rPr dirty="0">
                <a:latin typeface="+mn-ea"/>
              </a:rPr>
              <a:t>and </a:t>
            </a:r>
            <a:r>
              <a:rPr dirty="0">
                <a:latin typeface="+mn-ea"/>
                <a:sym typeface="Times Roman"/>
              </a:rPr>
              <a:t>Brainstorming method</a:t>
            </a:r>
            <a:r>
              <a:rPr dirty="0">
                <a:latin typeface="+mn-ea"/>
              </a:rPr>
              <a:t>, referred to checklists models such as </a:t>
            </a:r>
            <a:r>
              <a:rPr b="1" dirty="0" err="1">
                <a:latin typeface="+mn-ea"/>
                <a:sym typeface="Times Roman"/>
              </a:rPr>
              <a:t>lyytinen</a:t>
            </a:r>
            <a:r>
              <a:rPr b="1" dirty="0">
                <a:latin typeface="+mn-ea"/>
                <a:sym typeface="Times Roman"/>
              </a:rPr>
              <a:t> model </a:t>
            </a:r>
            <a:r>
              <a:rPr b="1" dirty="0">
                <a:latin typeface="+mn-ea"/>
              </a:rPr>
              <a:t>and </a:t>
            </a:r>
            <a:r>
              <a:rPr b="1" dirty="0">
                <a:latin typeface="+mn-ea"/>
                <a:sym typeface="Times Roman"/>
              </a:rPr>
              <a:t>Barry Boehm model</a:t>
            </a:r>
            <a:r>
              <a:rPr dirty="0">
                <a:latin typeface="+mn-ea"/>
              </a:rPr>
              <a:t>, and established our own checklists as follows.</a:t>
            </a:r>
            <a:endParaRPr sz="1200" dirty="0">
              <a:latin typeface="+mn-ea"/>
              <a:sym typeface="Times Roman"/>
            </a:endParaRPr>
          </a:p>
        </p:txBody>
      </p:sp>
      <p:pic>
        <p:nvPicPr>
          <p:cNvPr id="440" name="Risk Indentification.png" descr="Risk Indentific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026" y="1079500"/>
            <a:ext cx="3868259" cy="53055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35265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animBg="1" advAuto="0"/>
      <p:bldP spid="437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43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4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Analysis, Assessment and Prioritization </a:t>
            </a:r>
          </a:p>
        </p:txBody>
      </p:sp>
      <p:sp>
        <p:nvSpPr>
          <p:cNvPr id="445" name="矩形 4"/>
          <p:cNvSpPr txBox="1"/>
          <p:nvPr/>
        </p:nvSpPr>
        <p:spPr>
          <a:xfrm>
            <a:off x="6521163" y="2098064"/>
            <a:ext cx="4522294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latin typeface="+mn-ea"/>
                <a:ea typeface="+mn-ea"/>
              </a:rPr>
              <a:t>Then we define the risk probability using score from 1 to 10, and we divide them into 4 levels from extra-high to extra-low. </a:t>
            </a:r>
            <a:endParaRPr sz="1200" dirty="0">
              <a:latin typeface="+mn-ea"/>
              <a:ea typeface="+mn-ea"/>
              <a:cs typeface="+mn-cs"/>
              <a:sym typeface="Times Roman"/>
            </a:endParaRPr>
          </a:p>
        </p:txBody>
      </p:sp>
      <p:pic>
        <p:nvPicPr>
          <p:cNvPr id="446" name="risk probability level.png" descr="risk probability lev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50" y="1022350"/>
            <a:ext cx="3393731" cy="203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risk impact level.png" descr="risk impact lev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5765" y="4032250"/>
            <a:ext cx="3569048" cy="203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risk level decision.png" descr="risk level decis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7615" y="4660969"/>
            <a:ext cx="3886201" cy="1358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43876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4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51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Analysis, Assessment and Prioritization </a:t>
            </a:r>
          </a:p>
        </p:txBody>
      </p:sp>
      <p:sp>
        <p:nvSpPr>
          <p:cNvPr id="453" name="矩形 4"/>
          <p:cNvSpPr txBox="1"/>
          <p:nvPr/>
        </p:nvSpPr>
        <p:spPr>
          <a:xfrm>
            <a:off x="6660863" y="1386864"/>
            <a:ext cx="4889652" cy="215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After defining the levels, we analyzed the potential risks . Then we simulate the risk exposure during our brainstorming, and we use </a:t>
            </a:r>
            <a:r>
              <a:rPr b="1" dirty="0">
                <a:latin typeface="+mn-ea"/>
                <a:sym typeface="Times Roman"/>
              </a:rPr>
              <a:t>Barry Boehm</a:t>
            </a:r>
            <a:r>
              <a:rPr lang="en-US" b="1" dirty="0">
                <a:latin typeface="+mn-ea"/>
                <a:sym typeface="Times Roman"/>
              </a:rPr>
              <a:t>'</a:t>
            </a:r>
            <a:r>
              <a:rPr b="1" dirty="0">
                <a:latin typeface="+mn-ea"/>
                <a:sym typeface="Times Roman"/>
              </a:rPr>
              <a:t>s method </a:t>
            </a:r>
            <a:r>
              <a:rPr dirty="0">
                <a:latin typeface="+mn-ea"/>
              </a:rPr>
              <a:t>for risk exposure assessment. The probability impact matrix is as follow.</a:t>
            </a:r>
            <a:endParaRPr sz="1200" dirty="0">
              <a:latin typeface="+mn-ea"/>
            </a:endParaRPr>
          </a:p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 dirty="0">
              <a:latin typeface="+mn-lt"/>
              <a:ea typeface="+mn-ea"/>
              <a:cs typeface="+mn-cs"/>
              <a:sym typeface="Times Roman"/>
            </a:endParaRPr>
          </a:p>
        </p:txBody>
      </p:sp>
      <p:pic>
        <p:nvPicPr>
          <p:cNvPr id="454" name="截屏2021-04-26 上午8.32.58.png" descr="截屏2021-04-26 上午8.32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719" y="1235275"/>
            <a:ext cx="5335491" cy="460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截屏2021-04-26 上午8.33.06.png" descr="截屏2021-04-26 上午8.33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39" y="1841500"/>
            <a:ext cx="5738638" cy="2936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robability Impact Matrix.png" descr="Probability Impact Matri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6453" y="3309996"/>
            <a:ext cx="3878473" cy="33453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992545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 animBg="1" advAuto="0"/>
      <p:bldP spid="45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59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0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2166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pPr>
            <a:r>
              <a:t>Risk Register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  <p:sp>
        <p:nvSpPr>
          <p:cNvPr id="461" name="矩形 4"/>
          <p:cNvSpPr txBox="1"/>
          <p:nvPr/>
        </p:nvSpPr>
        <p:spPr>
          <a:xfrm>
            <a:off x="6660863" y="1386864"/>
            <a:ext cx="4889652" cy="124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We picked out and examined what appear to be the most threatening risks to the project, creating and maintaining our findings in a </a:t>
            </a:r>
            <a:r>
              <a:rPr b="1" dirty="0">
                <a:latin typeface="+mn-ea"/>
                <a:sym typeface="Times Roman"/>
              </a:rPr>
              <a:t>Risk Register</a:t>
            </a:r>
            <a:r>
              <a:rPr dirty="0">
                <a:latin typeface="+mn-ea"/>
              </a:rPr>
              <a:t>. </a:t>
            </a:r>
            <a:endParaRPr sz="1200" dirty="0">
              <a:latin typeface="+mn-ea"/>
              <a:sym typeface="Times Roman"/>
            </a:endParaRPr>
          </a:p>
        </p:txBody>
      </p:sp>
      <p:pic>
        <p:nvPicPr>
          <p:cNvPr id="462" name="risk record1.png" descr="risk recor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3714" y="2581817"/>
            <a:ext cx="4216074" cy="380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16193980638959.png" descr="161939806389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600" y="1079500"/>
            <a:ext cx="5287125" cy="52871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746198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 advAuto="0"/>
      <p:bldP spid="459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66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Evaluation </a:t>
            </a:r>
          </a:p>
        </p:txBody>
      </p:sp>
      <p:sp>
        <p:nvSpPr>
          <p:cNvPr id="468" name="矩形 4"/>
          <p:cNvSpPr txBox="1"/>
          <p:nvPr/>
        </p:nvSpPr>
        <p:spPr>
          <a:xfrm>
            <a:off x="6152863" y="1247164"/>
            <a:ext cx="5265195" cy="345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We use </a:t>
            </a:r>
            <a:r>
              <a:rPr b="1" dirty="0">
                <a:latin typeface="+mn-ea"/>
                <a:sym typeface="Times Roman"/>
              </a:rPr>
              <a:t>PERT(Program Evaluation and Review Technique) </a:t>
            </a:r>
            <a:r>
              <a:rPr dirty="0">
                <a:latin typeface="+mn-ea"/>
              </a:rPr>
              <a:t>for risk evaluation. PERT was developed to deal with the uncertainly surrounding estimates of task durations. </a:t>
            </a:r>
            <a:endParaRPr lang="en-US" sz="1200" dirty="0">
              <a:latin typeface="+mn-ea"/>
              <a:sym typeface="Times Roman"/>
            </a:endParaRPr>
          </a:p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First we divided the global task into sub-task, and estimating for three times,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Most likely time(a)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,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Optimistic time(m)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and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Pessimistic time(b)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, then using formula to calculating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Expected Duration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and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Activity Standard Deviations </a:t>
            </a:r>
          </a:p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 dirty="0">
              <a:latin typeface="+mn-lt"/>
              <a:ea typeface="+mn-ea"/>
              <a:cs typeface="+mn-cs"/>
              <a:sym typeface="Times Roman"/>
            </a:endParaRPr>
          </a:p>
        </p:txBody>
      </p:sp>
      <p:pic>
        <p:nvPicPr>
          <p:cNvPr id="470" name="截屏2021-04-26 上午8.51.09.png" descr="截屏2021-04-26 上午8.5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050" y="4872181"/>
            <a:ext cx="2314822" cy="1363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ERT Activities Schedal.png" descr="PERT Activities Sched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1892176"/>
            <a:ext cx="4798878" cy="189965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矩形 4"/>
          <p:cNvSpPr txBox="1"/>
          <p:nvPr/>
        </p:nvSpPr>
        <p:spPr>
          <a:xfrm>
            <a:off x="907763" y="1324591"/>
            <a:ext cx="526519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15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PERT Activities Schedule </a:t>
            </a:r>
          </a:p>
        </p:txBody>
      </p:sp>
      <p:pic>
        <p:nvPicPr>
          <p:cNvPr id="473" name="Critical Path.png" descr="Critical Pat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899" y="3981366"/>
            <a:ext cx="5502711" cy="274973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矩形 4"/>
          <p:cNvSpPr txBox="1"/>
          <p:nvPr/>
        </p:nvSpPr>
        <p:spPr>
          <a:xfrm>
            <a:off x="778939" y="3798439"/>
            <a:ext cx="5265195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pPr>
            <a:r>
              <a:rPr sz="1533" dirty="0"/>
              <a:t>Project Cycle Activities Network Diagram</a:t>
            </a:r>
            <a:r>
              <a:rPr dirty="0"/>
              <a:t> 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677974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animBg="1" advAuto="0"/>
      <p:bldP spid="46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41790" y="101117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Resource Allocation</a:t>
            </a: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2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Identify Resource Requirement</a:t>
            </a:r>
            <a:endParaRPr lang="zh-CN" altLang="en-US" sz="2800" dirty="0"/>
          </a:p>
        </p:txBody>
      </p:sp>
      <p:pic>
        <p:nvPicPr>
          <p:cNvPr id="5122" name="Picture 2" descr="E:\大学\202103\软件项目与过程管理\Assignment\pics\CPG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9" y="1521460"/>
            <a:ext cx="7049280" cy="352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65860" y="5903066"/>
            <a:ext cx="7359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resource needed in every stage shows in the following </a:t>
            </a:r>
            <a:r>
              <a:rPr lang="en-US" altLang="zh-CN" b="1" dirty="0"/>
              <a:t>Resource Requirement List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436" y="512870"/>
            <a:ext cx="3927612" cy="539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Resource Scheduling</a:t>
            </a:r>
            <a:endParaRPr lang="zh-CN" altLang="en-US" sz="2800" dirty="0"/>
          </a:p>
        </p:txBody>
      </p:sp>
      <p:pic>
        <p:nvPicPr>
          <p:cNvPr id="6146" name="Picture 2" descr="E:\大学\202103\软件项目与过程管理\Assignment\pics\gantt and r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8" y="1343227"/>
            <a:ext cx="9440409" cy="44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8000" y="61451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The resource histogram exported by Gantt chart.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13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Resource Scheduling</a:t>
            </a:r>
            <a:endParaRPr lang="zh-CN" altLang="en-US" sz="2800" dirty="0"/>
          </a:p>
        </p:txBody>
      </p:sp>
      <p:pic>
        <p:nvPicPr>
          <p:cNvPr id="7170" name="Picture 2" descr="E:\大学\202103\软件项目与过程管理\Assignment\pics\res all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5" y="1807236"/>
            <a:ext cx="9686329" cy="26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41657" y="4661127"/>
            <a:ext cx="83086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 can adjust the start date of some activities and split other, our </a:t>
            </a:r>
            <a:r>
              <a:rPr lang="en-US" altLang="zh-CN" b="1" dirty="0"/>
              <a:t>resource histogram </a:t>
            </a:r>
            <a:r>
              <a:rPr lang="en-US" altLang="zh-CN" dirty="0"/>
              <a:t>can be smoothed to contain resource demand at available levels. Updated smoothing resource histogram chart is shown below.</a:t>
            </a:r>
          </a:p>
          <a:p>
            <a:endParaRPr lang="en-US" altLang="zh-CN" dirty="0"/>
          </a:p>
          <a:p>
            <a:r>
              <a:rPr lang="en-US" altLang="zh-CN" dirty="0"/>
              <a:t>We made the </a:t>
            </a:r>
            <a:r>
              <a:rPr lang="en-US" altLang="zh-CN" b="1" dirty="0"/>
              <a:t>resource histogram </a:t>
            </a:r>
            <a:r>
              <a:rPr lang="en-US" altLang="zh-CN" dirty="0"/>
              <a:t>more smooth so we can assure that we will get wanted resource at necessary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63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7915" y="720575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3782335" y="281136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sp>
        <p:nvSpPr>
          <p:cNvPr id="429" name="文本框 428"/>
          <p:cNvSpPr txBox="1"/>
          <p:nvPr/>
        </p:nvSpPr>
        <p:spPr>
          <a:xfrm>
            <a:off x="5739935" y="468050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430" name="矩形 429"/>
          <p:cNvSpPr/>
          <p:nvPr/>
        </p:nvSpPr>
        <p:spPr>
          <a:xfrm>
            <a:off x="418160" y="2590679"/>
            <a:ext cx="3309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Business Case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1" name="矩形 430"/>
          <p:cNvSpPr/>
          <p:nvPr/>
        </p:nvSpPr>
        <p:spPr>
          <a:xfrm>
            <a:off x="3312281" y="5115895"/>
            <a:ext cx="18758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Project Charter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2"/>
                </a:solidFill>
              </a:rPr>
              <a:t>Stakeholders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2"/>
                </a:solidFill>
              </a:rPr>
              <a:t>WBS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2"/>
                </a:solidFill>
              </a:rPr>
              <a:t>Activity Network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5084847" y="2924258"/>
            <a:ext cx="1742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Risk Management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5739935" y="5311772"/>
            <a:ext cx="1917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Resource Allocation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428"/>
          <p:cNvSpPr txBox="1"/>
          <p:nvPr/>
        </p:nvSpPr>
        <p:spPr>
          <a:xfrm>
            <a:off x="8198231" y="2582263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05</a:t>
            </a:r>
            <a:endParaRPr lang="zh-CN" altLang="en-US" sz="3200" dirty="0"/>
          </a:p>
        </p:txBody>
      </p:sp>
      <p:sp>
        <p:nvSpPr>
          <p:cNvPr id="40" name="矩形 39"/>
          <p:cNvSpPr/>
          <p:nvPr/>
        </p:nvSpPr>
        <p:spPr>
          <a:xfrm>
            <a:off x="8313870" y="2144402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Monitor and Control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1" name="文本框 428"/>
          <p:cNvSpPr txBox="1"/>
          <p:nvPr/>
        </p:nvSpPr>
        <p:spPr>
          <a:xfrm>
            <a:off x="9591611" y="483290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sp>
        <p:nvSpPr>
          <p:cNvPr id="42" name="矩形 41"/>
          <p:cNvSpPr/>
          <p:nvPr/>
        </p:nvSpPr>
        <p:spPr>
          <a:xfrm>
            <a:off x="9435689" y="5465661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Project Implement</a:t>
            </a:r>
          </a:p>
          <a:p>
            <a:r>
              <a:rPr lang="en-US" altLang="zh-CN" sz="1400" dirty="0">
                <a:solidFill>
                  <a:schemeClr val="tx2"/>
                </a:solidFill>
              </a:rPr>
              <a:t>Prototype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8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202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212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21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29" grpId="0"/>
      <p:bldP spid="429" grpId="1"/>
      <p:bldP spid="429" grpId="2"/>
      <p:bldP spid="430" grpId="0"/>
      <p:bldP spid="431" grpId="0"/>
      <p:bldP spid="432" grpId="0"/>
      <p:bldP spid="433" grpId="0"/>
      <p:bldP spid="434" grpId="0" animBg="1"/>
      <p:bldP spid="435" grpId="0" animBg="1"/>
      <p:bldP spid="39" grpId="0"/>
      <p:bldP spid="39" grpId="1"/>
      <p:bldP spid="39" grpId="2"/>
      <p:bldP spid="40" grpId="0"/>
      <p:bldP spid="41" grpId="0"/>
      <p:bldP spid="41" grpId="1"/>
      <p:bldP spid="41" grpId="2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41790" y="101117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Monitor and Control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05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5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8A6090-EDEE-46EC-95A9-519164DDB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96" y="1429305"/>
            <a:ext cx="2052360" cy="4908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BEF969-0044-4674-A849-C7700266A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162" y="573977"/>
            <a:ext cx="4108739" cy="33117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0D2C13-3609-4766-A490-305B4B624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78" y="4156899"/>
            <a:ext cx="3855508" cy="25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877B89-11BD-4FD8-B6D7-D20763CE6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06" y="3804433"/>
            <a:ext cx="5463374" cy="24590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E4336F-4CE4-4D0A-8A0A-6BA6833B0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1" y="3840687"/>
            <a:ext cx="5463374" cy="24590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2D4A0B-C6B4-4128-A446-FE878067E9CA}"/>
              </a:ext>
            </a:extLst>
          </p:cNvPr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5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2DB3057-5B1C-49FD-9E64-43618627C09E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">
            <a:extLst>
              <a:ext uri="{FF2B5EF4-FFF2-40B4-BE49-F238E27FC236}">
                <a16:creationId xmlns:a16="http://schemas.microsoft.com/office/drawing/2014/main" id="{B6575F37-11A3-40D8-B896-3C741D634B3A}"/>
              </a:ext>
            </a:extLst>
          </p:cNvPr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265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CDA27F-48A4-4901-96C6-1F5DD09B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44" y="3358368"/>
            <a:ext cx="4309343" cy="25823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95BDE7-406E-4849-AE24-B7DCBBFD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19" y="3358368"/>
            <a:ext cx="4309343" cy="25823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56A72F-FE0E-4424-B96B-595E616C10CC}"/>
              </a:ext>
            </a:extLst>
          </p:cNvPr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5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BCCFD81-EAAD-4DE5-A31D-B15059B70C0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">
            <a:extLst>
              <a:ext uri="{FF2B5EF4-FFF2-40B4-BE49-F238E27FC236}">
                <a16:creationId xmlns:a16="http://schemas.microsoft.com/office/drawing/2014/main" id="{24E2A2E1-8736-4139-83F1-3F058CDD836F}"/>
              </a:ext>
            </a:extLst>
          </p:cNvPr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703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41790" y="101117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85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Project Implementation and Prototype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06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84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7F33E4-8995-439C-9E0F-C6E51D08FF5F}"/>
              </a:ext>
            </a:extLst>
          </p:cNvPr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6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B7FA38-29E8-4C1B-BF90-F033E74F0FCC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69C91C11-2078-4C35-86FC-9DF7D2FC51CC}"/>
              </a:ext>
            </a:extLst>
          </p:cNvPr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endParaRPr lang="zh-CN" altLang="en-US" sz="28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C80DBC2-B08E-49F3-9AD0-74894F14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53723"/>
              </p:ext>
            </p:extLst>
          </p:nvPr>
        </p:nvGraphicFramePr>
        <p:xfrm>
          <a:off x="532661" y="3902994"/>
          <a:ext cx="5462997" cy="234099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91953">
                  <a:extLst>
                    <a:ext uri="{9D8B030D-6E8A-4147-A177-3AD203B41FA5}">
                      <a16:colId xmlns:a16="http://schemas.microsoft.com/office/drawing/2014/main" val="2693445403"/>
                    </a:ext>
                  </a:extLst>
                </a:gridCol>
                <a:gridCol w="1238513">
                  <a:extLst>
                    <a:ext uri="{9D8B030D-6E8A-4147-A177-3AD203B41FA5}">
                      <a16:colId xmlns:a16="http://schemas.microsoft.com/office/drawing/2014/main" val="3426283341"/>
                    </a:ext>
                  </a:extLst>
                </a:gridCol>
                <a:gridCol w="3132531">
                  <a:extLst>
                    <a:ext uri="{9D8B030D-6E8A-4147-A177-3AD203B41FA5}">
                      <a16:colId xmlns:a16="http://schemas.microsoft.com/office/drawing/2014/main" val="151386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Tool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Illustration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Offical Web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8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Microsoft Visual Studio 2019 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https://www.microsoftstore.com.cn/software/visual-studio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7685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 Studio Code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https://code.visualstudio.com/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4151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 Workbench 8.0.23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Database design tool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https://dev.mysql.com/downloads/workbench/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862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AliYun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Deployment platform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https://cn.aliyun.com/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4176199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B3C8787-133E-48BF-81A1-7F953834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17275"/>
              </p:ext>
            </p:extLst>
          </p:nvPr>
        </p:nvGraphicFramePr>
        <p:xfrm>
          <a:off x="532661" y="1936623"/>
          <a:ext cx="4634687" cy="1492377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1227314848"/>
                    </a:ext>
                  </a:extLst>
                </a:gridCol>
                <a:gridCol w="3017342">
                  <a:extLst>
                    <a:ext uri="{9D8B030D-6E8A-4147-A177-3AD203B41FA5}">
                      <a16:colId xmlns:a16="http://schemas.microsoft.com/office/drawing/2014/main" val="1629170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Meeting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 and Task 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0335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Planning Meeting 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Every Saturday at 14:00. Arrange next week's task Daily Meeting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696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Retrospective Meeting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Every Saturday at 14:00, review last week's accomplishments before the planning meeting and dynamically adjust the tasks for the next week </a:t>
                      </a:r>
                      <a:endParaRPr lang="zh-CN" sz="12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588482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0DC1F03-D9E3-4051-A5DF-242559999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1061"/>
              </p:ext>
            </p:extLst>
          </p:nvPr>
        </p:nvGraphicFramePr>
        <p:xfrm>
          <a:off x="6497911" y="5190520"/>
          <a:ext cx="5267960" cy="105346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959059">
                  <a:extLst>
                    <a:ext uri="{9D8B030D-6E8A-4147-A177-3AD203B41FA5}">
                      <a16:colId xmlns:a16="http://schemas.microsoft.com/office/drawing/2014/main" val="2242566152"/>
                    </a:ext>
                  </a:extLst>
                </a:gridCol>
                <a:gridCol w="914826">
                  <a:extLst>
                    <a:ext uri="{9D8B030D-6E8A-4147-A177-3AD203B41FA5}">
                      <a16:colId xmlns:a16="http://schemas.microsoft.com/office/drawing/2014/main" val="4178392327"/>
                    </a:ext>
                  </a:extLst>
                </a:gridCol>
                <a:gridCol w="3394075">
                  <a:extLst>
                    <a:ext uri="{9D8B030D-6E8A-4147-A177-3AD203B41FA5}">
                      <a16:colId xmlns:a16="http://schemas.microsoft.com/office/drawing/2014/main" val="7430575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Environment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Version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Download Url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9345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Asp.net MVC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https://www.microsoft.com/zh-cn/download/details.aspx?id=4211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427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5.7.30-winx64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zh-TW" sz="1200" kern="1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https://downloads.mysql.com/archives/community/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3597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9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70FD1C4-3B71-453A-82C3-C8D0ED0909BF}"/>
              </a:ext>
            </a:extLst>
          </p:cNvPr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6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7FDB1B9-8916-4297-BC7F-63A2C6F881F8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F838D467-5B6D-4207-8417-A8E9D6E3B389}"/>
              </a:ext>
            </a:extLst>
          </p:cNvPr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12A20D-9A7B-4388-B477-9546CC58CA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027" y="1344168"/>
            <a:ext cx="4049728" cy="3097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A7959C-F5AA-4141-B10B-10B215447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6600" y="1344168"/>
            <a:ext cx="2157208" cy="3097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51232B-23B7-447F-AA0F-9B92BB1E98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25452" y="1344168"/>
            <a:ext cx="2636521" cy="252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91137-219B-4989-B37D-8C144550DE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25453" y="4232940"/>
            <a:ext cx="2636520" cy="252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DF8067-F434-4618-A520-43F8895D33A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59754" y="1344168"/>
            <a:ext cx="1745202" cy="3097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E5F208-4C73-4F6E-876C-02FED8C8CD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686600" y="4638497"/>
            <a:ext cx="2157208" cy="2117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A2BB89-0D7C-402A-8B7C-3E43882EC3F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910876" y="4891026"/>
            <a:ext cx="3394079" cy="186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2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E084EF-C930-4E8E-98F6-AE707F45FD6E}"/>
              </a:ext>
            </a:extLst>
          </p:cNvPr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6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C5A2EF3-039F-45EB-8FA5-680E68A53414}"/>
              </a:ext>
            </a:extLst>
          </p:cNvPr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D2DF4534-567C-4552-B471-C6BEEE21D29E}"/>
              </a:ext>
            </a:extLst>
          </p:cNvPr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Partial Prototype Display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936FDB-138E-4588-8BB6-25245D6C6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486" y="1419583"/>
            <a:ext cx="3340139" cy="1701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E6ACB3-F766-40CF-BAA2-04A86A7186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205" y="3234868"/>
            <a:ext cx="3360420" cy="1697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253EFB-1CF6-4404-B9EA-8CFA1D47C0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342" y="5046343"/>
            <a:ext cx="3357283" cy="1697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864098-3354-4C05-AC6D-8ECE4DE841A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54830" y="1023331"/>
            <a:ext cx="3482340" cy="1682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E55BA6-882D-4D6E-8AE1-E26C84CE3DD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404118" y="2978701"/>
            <a:ext cx="3461385" cy="17415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EA522D-32E5-4357-B34D-C6D9E1205AB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426741" y="4993004"/>
            <a:ext cx="3469005" cy="17506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D15472A-5704-4A30-B159-00C9BD12CF8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747589" y="909280"/>
            <a:ext cx="2960370" cy="2264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08A231B-EA26-4B89-ACF7-64D5B92DBDCD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747589" y="3428999"/>
            <a:ext cx="2960370" cy="1564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EF8D34-3F2D-4BF2-BF45-C4A53A172A3D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747592" y="5248205"/>
            <a:ext cx="2960367" cy="1495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06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/>
              <a:t>Thank You</a:t>
            </a:r>
            <a:endParaRPr lang="zh-CN" altLang="en-US" sz="9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E1A2F7-C422-4614-BEE4-71ECCD784DCA}"/>
              </a:ext>
            </a:extLst>
          </p:cNvPr>
          <p:cNvSpPr/>
          <p:nvPr/>
        </p:nvSpPr>
        <p:spPr>
          <a:xfrm>
            <a:off x="5874917" y="583900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zh-CN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altLang="zh-CN" sz="16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Kathy, Schwalbe. Information Technology Project Management 6th.</a:t>
            </a:r>
            <a:endParaRPr lang="zh-CN" altLang="zh-CN" sz="1100" kern="100" dirty="0">
              <a:latin typeface="Calibri" panose="020F0502020204030204" pitchFamily="34" charset="0"/>
              <a:ea typeface="Wingdings" panose="05000000000000000000" pitchFamily="2" charset="2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altLang="zh-CN" sz="1600" kern="1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 Hughes et </a:t>
            </a:r>
            <a:r>
              <a:rPr lang="en-US" altLang="zh-CN" sz="1600" kern="100" dirty="0" err="1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al.Software</a:t>
            </a:r>
            <a:r>
              <a:rPr lang="en-US" altLang="zh-CN" sz="1600" kern="1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Project Management.5thEdition.2009</a:t>
            </a:r>
            <a:endParaRPr lang="zh-CN" altLang="zh-CN" sz="1100" kern="100" dirty="0">
              <a:latin typeface="Calibri" panose="020F0502020204030204" pitchFamily="34" charset="0"/>
              <a:ea typeface="Wingdings" panose="05000000000000000000" pitchFamily="2" charset="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22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4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6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8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32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40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42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8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4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11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6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9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8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10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50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9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52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7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4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decel="46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9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decel="46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4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78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decel="46000" fill="hold" grpId="1" nodeType="withEffect">
                                  <p:stCondLst>
                                    <p:cond delay="12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9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2" nodeType="withEffect">
                                  <p:stCondLst>
                                    <p:cond delay="1278"/>
                                  </p:stCondLst>
                                  <p:childTnLst>
                                    <p:animScale>
                                      <p:cBhvr>
                                        <p:cTn id="71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decel="100000" fill="hold" grpId="3" nodeType="withEffect">
                                  <p:stCondLst>
                                    <p:cond delay="1278"/>
                                  </p:stCondLst>
                                  <p:childTnLst>
                                    <p:animScale>
                                      <p:cBhvr>
                                        <p:cTn id="73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78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0" presetClass="path" presetSubtype="0" decel="46000" fill="hold" grpId="1" nodeType="withEffect">
                                  <p:stCondLst>
                                    <p:cond delay="12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8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78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decel="46000" fill="hold" grpId="1" nodeType="withEffect">
                                  <p:stCondLst>
                                    <p:cond delay="12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3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" presetClass="emph" presetSubtype="0" fill="hold" grpId="2" nodeType="withEffect">
                                  <p:stCondLst>
                                    <p:cond delay="1278"/>
                                  </p:stCondLst>
                                  <p:childTnLst>
                                    <p:animScale>
                                      <p:cBhvr>
                                        <p:cTn id="85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decel="100000" fill="hold" grpId="3" nodeType="withEffect">
                                  <p:stCondLst>
                                    <p:cond delay="1278"/>
                                  </p:stCondLst>
                                  <p:childTnLst>
                                    <p:animScale>
                                      <p:cBhvr>
                                        <p:cTn id="87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465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decel="100000" fill="hold" grpId="1" nodeType="withEffect">
                                  <p:stCondLst>
                                    <p:cond delay="14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92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" presetClass="emph" presetSubtype="0" fill="hold" grpId="2" nodeType="withEffect">
                                  <p:stCondLst>
                                    <p:cond delay="1465"/>
                                  </p:stCondLst>
                                  <p:childTnLst>
                                    <p:animScale>
                                      <p:cBhvr>
                                        <p:cTn id="94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3" nodeType="withEffect">
                                  <p:stCondLst>
                                    <p:cond delay="1465"/>
                                  </p:stCondLst>
                                  <p:childTnLst>
                                    <p:animScale>
                                      <p:cBhvr>
                                        <p:cTn id="96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465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decel="46000" fill="hold" grpId="1" nodeType="withEffect">
                                  <p:stCondLst>
                                    <p:cond delay="14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101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0" presetClass="path" presetSubtype="0" decel="46000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6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278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0" presetClass="path" presetSubtype="0" decel="46000" fill="hold" grpId="1" nodeType="withEffect">
                                  <p:stCondLst>
                                    <p:cond delay="12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11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2" nodeType="withEffect">
                                  <p:stCondLst>
                                    <p:cond delay="1278"/>
                                  </p:stCondLst>
                                  <p:childTnLst>
                                    <p:animScale>
                                      <p:cBhvr>
                                        <p:cTn id="113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3" nodeType="withEffect">
                                  <p:stCondLst>
                                    <p:cond delay="1278"/>
                                  </p:stCondLst>
                                  <p:childTnLst>
                                    <p:animScale>
                                      <p:cBhvr>
                                        <p:cTn id="115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645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0" presetClass="path" presetSubtype="0" decel="46000" fill="hold" grpId="1" nodeType="withEffect">
                                  <p:stCondLst>
                                    <p:cond delay="16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20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2" nodeType="withEffect">
                                  <p:stCondLst>
                                    <p:cond delay="1645"/>
                                  </p:stCondLst>
                                  <p:childTnLst>
                                    <p:animScale>
                                      <p:cBhvr>
                                        <p:cTn id="122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3" nodeType="withEffect">
                                  <p:stCondLst>
                                    <p:cond delay="1645"/>
                                  </p:stCondLst>
                                  <p:childTnLst>
                                    <p:animScale>
                                      <p:cBhvr>
                                        <p:cTn id="124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668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decel="46000" fill="hold" grpId="1" nodeType="withEffect">
                                  <p:stCondLst>
                                    <p:cond delay="16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9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grpId="2" nodeType="withEffect">
                                  <p:stCondLst>
                                    <p:cond delay="1668"/>
                                  </p:stCondLst>
                                  <p:childTnLst>
                                    <p:animScale>
                                      <p:cBhvr>
                                        <p:cTn id="131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decel="100000" fill="hold" grpId="3" nodeType="withEffect">
                                  <p:stCondLst>
                                    <p:cond delay="1668"/>
                                  </p:stCondLst>
                                  <p:childTnLst>
                                    <p:animScale>
                                      <p:cBhvr>
                                        <p:cTn id="133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495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decel="46000" fill="hold" grpId="1" nodeType="withEffect">
                                  <p:stCondLst>
                                    <p:cond delay="14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8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495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0" presetClass="path" presetSubtype="0" decel="46000" fill="hold" grpId="1" nodeType="withEffect">
                                  <p:stCondLst>
                                    <p:cond delay="14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3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1495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0" presetClass="path" presetSubtype="0" decel="46000" fill="hold" grpId="1" nodeType="withEffect">
                                  <p:stCondLst>
                                    <p:cond delay="14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8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grpId="2" nodeType="withEffect">
                                  <p:stCondLst>
                                    <p:cond delay="1495"/>
                                  </p:stCondLst>
                                  <p:childTnLst>
                                    <p:animScale>
                                      <p:cBhvr>
                                        <p:cTn id="150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3" nodeType="withEffect">
                                  <p:stCondLst>
                                    <p:cond delay="1495"/>
                                  </p:stCondLst>
                                  <p:childTnLst>
                                    <p:animScale>
                                      <p:cBhvr>
                                        <p:cTn id="152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0" presetClass="path" presetSubtype="0" decel="46000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7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0" presetClass="path" presetSubtype="0" decel="46000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62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6" presetClass="emph" presetSubtype="0" fill="hold" grpId="2" nodeType="withEffect">
                                  <p:stCondLst>
                                    <p:cond delay="1720"/>
                                  </p:stCondLst>
                                  <p:childTnLst>
                                    <p:animScale>
                                      <p:cBhvr>
                                        <p:cTn id="164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decel="100000" fill="hold" grpId="3" nodeType="withEffect">
                                  <p:stCondLst>
                                    <p:cond delay="1720"/>
                                  </p:stCondLst>
                                  <p:childTnLst>
                                    <p:animScale>
                                      <p:cBhvr>
                                        <p:cTn id="166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653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0" presetClass="path" presetSubtype="0" decel="46000" fill="hold" grpId="1" nodeType="withEffect">
                                  <p:stCondLst>
                                    <p:cond delay="16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71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465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0" presetClass="path" presetSubtype="0" decel="46000" fill="hold" grpId="1" nodeType="withEffect">
                                  <p:stCondLst>
                                    <p:cond delay="14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6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903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0" presetClass="path" presetSubtype="0" decel="46000" fill="hold" grpId="1" nodeType="withEffect">
                                  <p:stCondLst>
                                    <p:cond delay="9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81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09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0" presetClass="path" presetSubtype="0" decel="46000" fill="hold" grpId="1" nodeType="withEffect">
                                  <p:stCondLst>
                                    <p:cond delay="10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6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6" presetClass="emph" presetSubtype="0" fill="hold" grpId="2" nodeType="withEffect">
                                  <p:stCondLst>
                                    <p:cond delay="1465"/>
                                  </p:stCondLst>
                                  <p:childTnLst>
                                    <p:animScale>
                                      <p:cBhvr>
                                        <p:cTn id="188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decel="100000" fill="hold" grpId="3" nodeType="withEffect">
                                  <p:stCondLst>
                                    <p:cond delay="1465"/>
                                  </p:stCondLst>
                                  <p:childTnLst>
                                    <p:animScale>
                                      <p:cBhvr>
                                        <p:cTn id="190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0" presetClass="path" presetSubtype="0" decel="46000" fill="hold" grpId="1" nodeType="withEffect">
                                  <p:stCondLst>
                                    <p:cond delay="13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5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" presetClass="emph" presetSubtype="0" fill="hold" grpId="2" nodeType="withEffect">
                                  <p:stCondLst>
                                    <p:cond delay="1340"/>
                                  </p:stCondLst>
                                  <p:childTnLst>
                                    <p:animScale>
                                      <p:cBhvr>
                                        <p:cTn id="197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6" presetClass="emph" presetSubtype="0" decel="100000" fill="hold" grpId="3" nodeType="withEffect">
                                  <p:stCondLst>
                                    <p:cond delay="1340"/>
                                  </p:stCondLst>
                                  <p:childTnLst>
                                    <p:animScale>
                                      <p:cBhvr>
                                        <p:cTn id="199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1465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0" presetClass="path" presetSubtype="0" decel="100000" fill="hold" grpId="1" nodeType="withEffect">
                                  <p:stCondLst>
                                    <p:cond delay="14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4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2" nodeType="withEffect">
                                  <p:stCondLst>
                                    <p:cond delay="1465"/>
                                  </p:stCondLst>
                                  <p:childTnLst>
                                    <p:animScale>
                                      <p:cBhvr>
                                        <p:cTn id="206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decel="100000" fill="hold" grpId="3" nodeType="withEffect">
                                  <p:stCondLst>
                                    <p:cond delay="1465"/>
                                  </p:stCondLst>
                                  <p:childTnLst>
                                    <p:animScale>
                                      <p:cBhvr>
                                        <p:cTn id="208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Project Charter</a:t>
            </a: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Stakeholders</a:t>
            </a:r>
            <a:endParaRPr lang="zh-CN" altLang="en-US" sz="2800" dirty="0"/>
          </a:p>
        </p:txBody>
      </p:sp>
      <p:pic>
        <p:nvPicPr>
          <p:cNvPr id="1026" name="Picture 2" descr="E:\大学\202103\软件项目与过程管理\Assignment\pics\ro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42" y="909280"/>
            <a:ext cx="4730620" cy="58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768786" y="2015686"/>
            <a:ext cx="39042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part mainly shows the organization of our group members, their character in our project and the way of communication, that’s how to compose these people together.</a:t>
            </a:r>
          </a:p>
          <a:p>
            <a:endParaRPr lang="en-US" altLang="zh-CN" dirty="0"/>
          </a:p>
          <a:p>
            <a:r>
              <a:rPr lang="en-US" altLang="zh-CN" dirty="0"/>
              <a:t>We figure out our roles in the project.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707" y="1441622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Requirement provide and change</a:t>
            </a:r>
            <a:endParaRPr lang="zh-CN" altLang="en-US" sz="1400" dirty="0"/>
          </a:p>
        </p:txBody>
      </p:sp>
      <p:cxnSp>
        <p:nvCxnSpPr>
          <p:cNvPr id="8" name="直接连接符 7"/>
          <p:cNvCxnSpPr>
            <a:stCxn id="6" idx="3"/>
          </p:cNvCxnSpPr>
          <p:nvPr/>
        </p:nvCxnSpPr>
        <p:spPr>
          <a:xfrm flipV="1">
            <a:off x="2405448" y="1589903"/>
            <a:ext cx="774357" cy="113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7707" y="2164433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Plan the activities and manage the team</a:t>
            </a:r>
            <a:endParaRPr lang="zh-CN" altLang="en-US" sz="1400" dirty="0"/>
          </a:p>
        </p:txBody>
      </p:sp>
      <p:cxnSp>
        <p:nvCxnSpPr>
          <p:cNvPr id="12" name="直接连接符 11"/>
          <p:cNvCxnSpPr>
            <a:stCxn id="11" idx="3"/>
          </p:cNvCxnSpPr>
          <p:nvPr/>
        </p:nvCxnSpPr>
        <p:spPr>
          <a:xfrm flipV="1">
            <a:off x="2405448" y="2312716"/>
            <a:ext cx="774357" cy="1133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7707" y="5261861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Manage the development team</a:t>
            </a:r>
            <a:endParaRPr lang="zh-CN" altLang="en-US" sz="1400" dirty="0"/>
          </a:p>
        </p:txBody>
      </p:sp>
      <p:cxnSp>
        <p:nvCxnSpPr>
          <p:cNvPr id="14" name="直接连接符 13"/>
          <p:cNvCxnSpPr>
            <a:stCxn id="13" idx="3"/>
          </p:cNvCxnSpPr>
          <p:nvPr/>
        </p:nvCxnSpPr>
        <p:spPr>
          <a:xfrm flipV="1">
            <a:off x="2405448" y="5410144"/>
            <a:ext cx="774357" cy="1133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707" y="3159211"/>
            <a:ext cx="2207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Management related activities have their responsible persons</a:t>
            </a:r>
            <a:endParaRPr lang="zh-CN" altLang="en-US" sz="1400" dirty="0"/>
          </a:p>
        </p:txBody>
      </p:sp>
      <p:cxnSp>
        <p:nvCxnSpPr>
          <p:cNvPr id="16" name="直接连接符 15"/>
          <p:cNvCxnSpPr>
            <a:stCxn id="15" idx="3"/>
          </p:cNvCxnSpPr>
          <p:nvPr/>
        </p:nvCxnSpPr>
        <p:spPr>
          <a:xfrm flipV="1">
            <a:off x="2405448" y="2687655"/>
            <a:ext cx="650790" cy="8408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5" idx="3"/>
          </p:cNvCxnSpPr>
          <p:nvPr/>
        </p:nvCxnSpPr>
        <p:spPr>
          <a:xfrm flipV="1">
            <a:off x="2405448" y="3159213"/>
            <a:ext cx="650790" cy="369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5" idx="3"/>
          </p:cNvCxnSpPr>
          <p:nvPr/>
        </p:nvCxnSpPr>
        <p:spPr>
          <a:xfrm>
            <a:off x="2405448" y="3528543"/>
            <a:ext cx="774357" cy="1513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0658" y="6122716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 development team</a:t>
            </a:r>
            <a:endParaRPr lang="zh-CN" altLang="en-US" sz="1400" dirty="0"/>
          </a:p>
        </p:txBody>
      </p:sp>
      <p:cxnSp>
        <p:nvCxnSpPr>
          <p:cNvPr id="23" name="直接连接符 22"/>
          <p:cNvCxnSpPr>
            <a:stCxn id="22" idx="3"/>
          </p:cNvCxnSpPr>
          <p:nvPr/>
        </p:nvCxnSpPr>
        <p:spPr>
          <a:xfrm flipV="1">
            <a:off x="2438399" y="5955959"/>
            <a:ext cx="741406" cy="4283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>
            <a:endCxn id="50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50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53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50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0" idx="6"/>
            <a:endCxn id="53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51" idx="5"/>
            <a:endCxn id="58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7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7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1" idx="1"/>
            <a:endCxn id="57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1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8" idx="2"/>
            <a:endCxn id="13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6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1"/>
            <a:endCxn id="1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4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  <a:endCxn id="9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1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7"/>
            <a:endCxn id="24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3"/>
            <a:endCxn id="9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  <a:endCxn id="11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3"/>
            <a:endCxn id="13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0"/>
            <a:endCxn id="9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35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1"/>
            <a:endCxn id="37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7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1618499" y="4666992"/>
            <a:ext cx="50031" cy="500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endCxn id="7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Work Breakdown Structure (WBS)</a:t>
            </a:r>
            <a:endParaRPr lang="zh-CN" altLang="en-US" sz="2800" dirty="0"/>
          </a:p>
        </p:txBody>
      </p:sp>
      <p:pic>
        <p:nvPicPr>
          <p:cNvPr id="2050" name="Picture 2" descr="E:\大学\202103\软件项目与过程管理\Assignment\pics\w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80" y="1000263"/>
            <a:ext cx="6711950" cy="53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457649" y="1854347"/>
            <a:ext cx="2266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part we will divide our project into several main parts and figure out the key activities in it.</a:t>
            </a:r>
          </a:p>
          <a:p>
            <a:endParaRPr lang="en-US" altLang="zh-CN" dirty="0"/>
          </a:p>
          <a:p>
            <a:r>
              <a:rPr lang="en-US" altLang="zh-CN" dirty="0"/>
              <a:t>The activities will be detailed in the next part.</a:t>
            </a:r>
          </a:p>
          <a:p>
            <a:endParaRPr lang="en-US" altLang="zh-CN" dirty="0"/>
          </a:p>
          <a:p>
            <a:r>
              <a:rPr lang="en-US" altLang="zh-CN" dirty="0"/>
              <a:t>We will figure out key activities and give a plan to conduct them.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1" grpId="0" animBg="1"/>
      <p:bldP spid="24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77" grpId="0"/>
      <p:bldP spid="7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Critical Path Graph</a:t>
            </a:r>
            <a:endParaRPr lang="zh-CN" altLang="en-US" sz="2800" dirty="0"/>
          </a:p>
        </p:txBody>
      </p:sp>
      <p:pic>
        <p:nvPicPr>
          <p:cNvPr id="3074" name="Picture 2" descr="E:\大学\202103\软件项目与过程管理\Assignment\pics\CP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61" y="1291681"/>
            <a:ext cx="8445225" cy="42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599112" y="54265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Our project will start at March 5th, and end at June 30th according to plan. It will take about 16 weeks.</a:t>
            </a:r>
          </a:p>
          <a:p>
            <a:endParaRPr lang="en-US" altLang="zh-CN" dirty="0"/>
          </a:p>
          <a:p>
            <a:r>
              <a:rPr lang="en-US" altLang="zh-CN" dirty="0"/>
              <a:t>Critical path is marked by triangle sign.</a:t>
            </a:r>
            <a:endParaRPr lang="zh-CN" altLang="en-US" dirty="0"/>
          </a:p>
        </p:txBody>
      </p:sp>
      <p:sp>
        <p:nvSpPr>
          <p:cNvPr id="3" name="等腰三角形 2"/>
          <p:cNvSpPr/>
          <p:nvPr/>
        </p:nvSpPr>
        <p:spPr>
          <a:xfrm>
            <a:off x="2693774" y="3245408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>
            <a:off x="4279558" y="3257303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5712941" y="2842454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6998044" y="3500198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>
            <a:off x="8184293" y="2691530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Relevant Gantt Chart</a:t>
            </a:r>
            <a:endParaRPr lang="zh-CN" altLang="en-US" sz="2800" dirty="0"/>
          </a:p>
        </p:txBody>
      </p:sp>
      <p:pic>
        <p:nvPicPr>
          <p:cNvPr id="4098" name="Picture 2" descr="E:\大学\202103\软件项目与过程管理\Assignment\pics\gan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9" y="1708539"/>
            <a:ext cx="916305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2261359" y="5256977"/>
            <a:ext cx="6907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Relevant Gantt Chart shows more detailed information in the basis of CPG.</a:t>
            </a:r>
          </a:p>
          <a:p>
            <a:endParaRPr lang="en-US" altLang="zh-CN" dirty="0"/>
          </a:p>
          <a:p>
            <a:r>
              <a:rPr lang="en-US" altLang="zh-CN" dirty="0"/>
              <a:t>It leaves float slack time to give some space for adjustment.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74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reeform 191"/>
          <p:cNvSpPr/>
          <p:nvPr/>
        </p:nvSpPr>
        <p:spPr>
          <a:xfrm>
            <a:off x="9984729" y="1889886"/>
            <a:ext cx="78225" cy="77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54" h="21600" extrusionOk="0">
                <a:moveTo>
                  <a:pt x="9584" y="0"/>
                </a:moveTo>
                <a:cubicBezTo>
                  <a:pt x="7984" y="0"/>
                  <a:pt x="6651" y="309"/>
                  <a:pt x="5051" y="1234"/>
                </a:cubicBezTo>
                <a:cubicBezTo>
                  <a:pt x="518" y="4011"/>
                  <a:pt x="-1349" y="10491"/>
                  <a:pt x="1051" y="15737"/>
                </a:cubicBezTo>
                <a:cubicBezTo>
                  <a:pt x="2918" y="19749"/>
                  <a:pt x="6118" y="21600"/>
                  <a:pt x="9584" y="21600"/>
                </a:cubicBezTo>
                <a:cubicBezTo>
                  <a:pt x="10918" y="21600"/>
                  <a:pt x="12518" y="21291"/>
                  <a:pt x="13851" y="20366"/>
                </a:cubicBezTo>
                <a:cubicBezTo>
                  <a:pt x="18651" y="17589"/>
                  <a:pt x="20251" y="11109"/>
                  <a:pt x="17851" y="5863"/>
                </a:cubicBezTo>
                <a:cubicBezTo>
                  <a:pt x="16251" y="1851"/>
                  <a:pt x="12784" y="0"/>
                  <a:pt x="9584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9" name="Freeform 197"/>
          <p:cNvSpPr/>
          <p:nvPr/>
        </p:nvSpPr>
        <p:spPr>
          <a:xfrm>
            <a:off x="10481291" y="1897778"/>
            <a:ext cx="58743" cy="33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50" y="0"/>
                </a:moveTo>
                <a:cubicBezTo>
                  <a:pt x="-250" y="3484"/>
                  <a:pt x="150" y="7665"/>
                  <a:pt x="1350" y="11148"/>
                </a:cubicBezTo>
                <a:cubicBezTo>
                  <a:pt x="3350" y="18116"/>
                  <a:pt x="6950" y="21600"/>
                  <a:pt x="10950" y="21600"/>
                </a:cubicBezTo>
                <a:cubicBezTo>
                  <a:pt x="12950" y="21600"/>
                  <a:pt x="14550" y="20903"/>
                  <a:pt x="16150" y="19510"/>
                </a:cubicBezTo>
                <a:cubicBezTo>
                  <a:pt x="18550" y="17419"/>
                  <a:pt x="20150" y="13239"/>
                  <a:pt x="21350" y="9755"/>
                </a:cubicBezTo>
                <a:cubicBezTo>
                  <a:pt x="18950" y="11845"/>
                  <a:pt x="16150" y="12542"/>
                  <a:pt x="13750" y="12542"/>
                </a:cubicBezTo>
                <a:cubicBezTo>
                  <a:pt x="8550" y="12542"/>
                  <a:pt x="3350" y="7665"/>
                  <a:pt x="150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Freeform 203"/>
          <p:cNvSpPr/>
          <p:nvPr/>
        </p:nvSpPr>
        <p:spPr>
          <a:xfrm>
            <a:off x="8930402" y="2991199"/>
            <a:ext cx="55077" cy="53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80" h="21600" extrusionOk="0">
                <a:moveTo>
                  <a:pt x="15743" y="2645"/>
                </a:moveTo>
                <a:cubicBezTo>
                  <a:pt x="13848" y="20718"/>
                  <a:pt x="13848" y="20718"/>
                  <a:pt x="13848" y="20718"/>
                </a:cubicBezTo>
                <a:cubicBezTo>
                  <a:pt x="18395" y="17633"/>
                  <a:pt x="20290" y="11020"/>
                  <a:pt x="18016" y="5731"/>
                </a:cubicBezTo>
                <a:cubicBezTo>
                  <a:pt x="17258" y="4408"/>
                  <a:pt x="16501" y="3527"/>
                  <a:pt x="15743" y="2645"/>
                </a:cubicBezTo>
                <a:moveTo>
                  <a:pt x="9301" y="0"/>
                </a:moveTo>
                <a:cubicBezTo>
                  <a:pt x="8164" y="0"/>
                  <a:pt x="6648" y="441"/>
                  <a:pt x="5132" y="1322"/>
                </a:cubicBezTo>
                <a:cubicBezTo>
                  <a:pt x="585" y="3967"/>
                  <a:pt x="-1310" y="10580"/>
                  <a:pt x="964" y="15869"/>
                </a:cubicBezTo>
                <a:cubicBezTo>
                  <a:pt x="2858" y="19837"/>
                  <a:pt x="6269" y="21600"/>
                  <a:pt x="9679" y="21600"/>
                </a:cubicBezTo>
                <a:cubicBezTo>
                  <a:pt x="10437" y="21600"/>
                  <a:pt x="11195" y="21600"/>
                  <a:pt x="11953" y="21600"/>
                </a:cubicBezTo>
                <a:cubicBezTo>
                  <a:pt x="14227" y="1322"/>
                  <a:pt x="14227" y="1322"/>
                  <a:pt x="14227" y="1322"/>
                </a:cubicBezTo>
                <a:cubicBezTo>
                  <a:pt x="12711" y="441"/>
                  <a:pt x="11195" y="0"/>
                  <a:pt x="9301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Freeform 204"/>
          <p:cNvSpPr/>
          <p:nvPr/>
        </p:nvSpPr>
        <p:spPr>
          <a:xfrm>
            <a:off x="8964359" y="2994449"/>
            <a:ext cx="12701" cy="50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4320" y="21130"/>
                  <a:pt x="6480" y="21130"/>
                  <a:pt x="10800" y="20661"/>
                </a:cubicBezTo>
                <a:cubicBezTo>
                  <a:pt x="10800" y="20661"/>
                  <a:pt x="10800" y="20661"/>
                  <a:pt x="10800" y="20661"/>
                </a:cubicBezTo>
                <a:cubicBezTo>
                  <a:pt x="21600" y="1409"/>
                  <a:pt x="21600" y="1409"/>
                  <a:pt x="21600" y="1409"/>
                </a:cubicBezTo>
                <a:cubicBezTo>
                  <a:pt x="19440" y="939"/>
                  <a:pt x="17280" y="470"/>
                  <a:pt x="1296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Freeform 212"/>
          <p:cNvSpPr/>
          <p:nvPr/>
        </p:nvSpPr>
        <p:spPr>
          <a:xfrm>
            <a:off x="6966506" y="4905850"/>
            <a:ext cx="116379" cy="117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0" h="21600" extrusionOk="0">
                <a:moveTo>
                  <a:pt x="9522" y="0"/>
                </a:moveTo>
                <a:cubicBezTo>
                  <a:pt x="7916" y="0"/>
                  <a:pt x="6488" y="404"/>
                  <a:pt x="5059" y="1413"/>
                </a:cubicBezTo>
                <a:cubicBezTo>
                  <a:pt x="418" y="4037"/>
                  <a:pt x="-1367" y="10497"/>
                  <a:pt x="1132" y="15746"/>
                </a:cubicBezTo>
                <a:cubicBezTo>
                  <a:pt x="2739" y="19379"/>
                  <a:pt x="6131" y="21600"/>
                  <a:pt x="9522" y="21600"/>
                </a:cubicBezTo>
                <a:cubicBezTo>
                  <a:pt x="10950" y="21600"/>
                  <a:pt x="12557" y="21196"/>
                  <a:pt x="13985" y="20389"/>
                </a:cubicBezTo>
                <a:cubicBezTo>
                  <a:pt x="18448" y="17563"/>
                  <a:pt x="20233" y="11103"/>
                  <a:pt x="17912" y="5854"/>
                </a:cubicBezTo>
                <a:cubicBezTo>
                  <a:pt x="16127" y="2221"/>
                  <a:pt x="12914" y="0"/>
                  <a:pt x="952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3" name="Freeform 213"/>
          <p:cNvSpPr/>
          <p:nvPr/>
        </p:nvSpPr>
        <p:spPr>
          <a:xfrm>
            <a:off x="9832020" y="1364301"/>
            <a:ext cx="116926" cy="116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87" h="21600" extrusionOk="0">
                <a:moveTo>
                  <a:pt x="9444" y="0"/>
                </a:moveTo>
                <a:cubicBezTo>
                  <a:pt x="8028" y="0"/>
                  <a:pt x="6434" y="408"/>
                  <a:pt x="5018" y="1223"/>
                </a:cubicBezTo>
                <a:cubicBezTo>
                  <a:pt x="414" y="4075"/>
                  <a:pt x="-1356" y="10596"/>
                  <a:pt x="1123" y="15894"/>
                </a:cubicBezTo>
                <a:cubicBezTo>
                  <a:pt x="2893" y="19562"/>
                  <a:pt x="6080" y="21600"/>
                  <a:pt x="9444" y="21600"/>
                </a:cubicBezTo>
                <a:cubicBezTo>
                  <a:pt x="10860" y="21600"/>
                  <a:pt x="12454" y="21192"/>
                  <a:pt x="13870" y="20377"/>
                </a:cubicBezTo>
                <a:cubicBezTo>
                  <a:pt x="18474" y="17525"/>
                  <a:pt x="20244" y="11004"/>
                  <a:pt x="17765" y="5706"/>
                </a:cubicBezTo>
                <a:cubicBezTo>
                  <a:pt x="16172" y="2038"/>
                  <a:pt x="12808" y="0"/>
                  <a:pt x="9444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4" name="Freeform 214"/>
          <p:cNvSpPr/>
          <p:nvPr/>
        </p:nvSpPr>
        <p:spPr>
          <a:xfrm>
            <a:off x="9206157" y="1893135"/>
            <a:ext cx="116350" cy="117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6" h="21600" extrusionOk="0">
                <a:moveTo>
                  <a:pt x="9522" y="0"/>
                </a:moveTo>
                <a:cubicBezTo>
                  <a:pt x="7916" y="0"/>
                  <a:pt x="6488" y="404"/>
                  <a:pt x="5059" y="1211"/>
                </a:cubicBezTo>
                <a:cubicBezTo>
                  <a:pt x="418" y="4037"/>
                  <a:pt x="-1367" y="10497"/>
                  <a:pt x="1132" y="15746"/>
                </a:cubicBezTo>
                <a:cubicBezTo>
                  <a:pt x="2739" y="19379"/>
                  <a:pt x="6131" y="21600"/>
                  <a:pt x="9522" y="21600"/>
                </a:cubicBezTo>
                <a:cubicBezTo>
                  <a:pt x="10950" y="21600"/>
                  <a:pt x="12378" y="21196"/>
                  <a:pt x="13807" y="20187"/>
                </a:cubicBezTo>
                <a:cubicBezTo>
                  <a:pt x="18448" y="17563"/>
                  <a:pt x="20233" y="11103"/>
                  <a:pt x="17912" y="5854"/>
                </a:cubicBezTo>
                <a:cubicBezTo>
                  <a:pt x="16127" y="2221"/>
                  <a:pt x="12914" y="0"/>
                  <a:pt x="9522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5" name="Freeform 215"/>
          <p:cNvSpPr/>
          <p:nvPr/>
        </p:nvSpPr>
        <p:spPr>
          <a:xfrm>
            <a:off x="10163610" y="1648450"/>
            <a:ext cx="90413" cy="9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7" h="21600" extrusionOk="0">
                <a:moveTo>
                  <a:pt x="9412" y="0"/>
                </a:moveTo>
                <a:cubicBezTo>
                  <a:pt x="8033" y="0"/>
                  <a:pt x="6425" y="520"/>
                  <a:pt x="5046" y="1301"/>
                </a:cubicBezTo>
                <a:cubicBezTo>
                  <a:pt x="450" y="4164"/>
                  <a:pt x="-1388" y="10670"/>
                  <a:pt x="1140" y="15875"/>
                </a:cubicBezTo>
                <a:cubicBezTo>
                  <a:pt x="2748" y="19518"/>
                  <a:pt x="5965" y="21600"/>
                  <a:pt x="9412" y="21600"/>
                </a:cubicBezTo>
                <a:cubicBezTo>
                  <a:pt x="11021" y="21600"/>
                  <a:pt x="12399" y="21080"/>
                  <a:pt x="13778" y="20299"/>
                </a:cubicBezTo>
                <a:cubicBezTo>
                  <a:pt x="18603" y="17696"/>
                  <a:pt x="20212" y="11190"/>
                  <a:pt x="17914" y="5725"/>
                </a:cubicBezTo>
                <a:cubicBezTo>
                  <a:pt x="16076" y="2082"/>
                  <a:pt x="12859" y="0"/>
                  <a:pt x="941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6" name="Freeform 217"/>
          <p:cNvSpPr/>
          <p:nvPr/>
        </p:nvSpPr>
        <p:spPr>
          <a:xfrm>
            <a:off x="10474225" y="1826277"/>
            <a:ext cx="90412" cy="86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7" h="21600" extrusionOk="0">
                <a:moveTo>
                  <a:pt x="9412" y="0"/>
                </a:moveTo>
                <a:cubicBezTo>
                  <a:pt x="8033" y="0"/>
                  <a:pt x="6425" y="547"/>
                  <a:pt x="5046" y="1367"/>
                </a:cubicBezTo>
                <a:cubicBezTo>
                  <a:pt x="450" y="4375"/>
                  <a:pt x="-1388" y="11210"/>
                  <a:pt x="1140" y="16678"/>
                </a:cubicBezTo>
                <a:cubicBezTo>
                  <a:pt x="1140" y="16952"/>
                  <a:pt x="1369" y="17499"/>
                  <a:pt x="1599" y="17772"/>
                </a:cubicBezTo>
                <a:cubicBezTo>
                  <a:pt x="1829" y="15311"/>
                  <a:pt x="2978" y="13124"/>
                  <a:pt x="4816" y="12030"/>
                </a:cubicBezTo>
                <a:cubicBezTo>
                  <a:pt x="5965" y="11484"/>
                  <a:pt x="6884" y="11210"/>
                  <a:pt x="7803" y="11210"/>
                </a:cubicBezTo>
                <a:cubicBezTo>
                  <a:pt x="10101" y="11210"/>
                  <a:pt x="12399" y="12577"/>
                  <a:pt x="13548" y="15311"/>
                </a:cubicBezTo>
                <a:cubicBezTo>
                  <a:pt x="14467" y="17225"/>
                  <a:pt x="14467" y="19413"/>
                  <a:pt x="13778" y="21600"/>
                </a:cubicBezTo>
                <a:cubicBezTo>
                  <a:pt x="13778" y="21327"/>
                  <a:pt x="13778" y="21327"/>
                  <a:pt x="13778" y="21327"/>
                </a:cubicBezTo>
                <a:cubicBezTo>
                  <a:pt x="18603" y="18592"/>
                  <a:pt x="20212" y="11757"/>
                  <a:pt x="17914" y="6015"/>
                </a:cubicBezTo>
                <a:cubicBezTo>
                  <a:pt x="16076" y="2187"/>
                  <a:pt x="12859" y="0"/>
                  <a:pt x="941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Freeform 218"/>
          <p:cNvSpPr/>
          <p:nvPr/>
        </p:nvSpPr>
        <p:spPr>
          <a:xfrm>
            <a:off x="10481996" y="1871314"/>
            <a:ext cx="60345" cy="4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8" h="21600" extrusionOk="0">
                <a:moveTo>
                  <a:pt x="10414" y="0"/>
                </a:moveTo>
                <a:cubicBezTo>
                  <a:pt x="8871" y="0"/>
                  <a:pt x="7329" y="514"/>
                  <a:pt x="5400" y="1543"/>
                </a:cubicBezTo>
                <a:cubicBezTo>
                  <a:pt x="2314" y="3600"/>
                  <a:pt x="386" y="7714"/>
                  <a:pt x="0" y="12343"/>
                </a:cubicBezTo>
                <a:cubicBezTo>
                  <a:pt x="3086" y="18000"/>
                  <a:pt x="8100" y="21600"/>
                  <a:pt x="13114" y="21600"/>
                </a:cubicBezTo>
                <a:cubicBezTo>
                  <a:pt x="15429" y="21600"/>
                  <a:pt x="18129" y="21086"/>
                  <a:pt x="20443" y="19543"/>
                </a:cubicBezTo>
                <a:cubicBezTo>
                  <a:pt x="21600" y="15429"/>
                  <a:pt x="21600" y="11314"/>
                  <a:pt x="20057" y="7714"/>
                </a:cubicBezTo>
                <a:cubicBezTo>
                  <a:pt x="18129" y="2571"/>
                  <a:pt x="14271" y="0"/>
                  <a:pt x="10414" y="0"/>
                </a:cubicBezTo>
              </a:path>
            </a:pathLst>
          </a:custGeom>
          <a:solidFill>
            <a:srgbClr val="3D3D3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reeform 219"/>
          <p:cNvSpPr/>
          <p:nvPr/>
        </p:nvSpPr>
        <p:spPr>
          <a:xfrm>
            <a:off x="10576756" y="1336908"/>
            <a:ext cx="90392" cy="90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6" h="21600" extrusionOk="0">
                <a:moveTo>
                  <a:pt x="10005" y="0"/>
                </a:moveTo>
                <a:cubicBezTo>
                  <a:pt x="8325" y="0"/>
                  <a:pt x="6885" y="263"/>
                  <a:pt x="5445" y="1054"/>
                </a:cubicBezTo>
                <a:cubicBezTo>
                  <a:pt x="4965" y="1317"/>
                  <a:pt x="4725" y="1580"/>
                  <a:pt x="4245" y="1844"/>
                </a:cubicBezTo>
                <a:cubicBezTo>
                  <a:pt x="405" y="7902"/>
                  <a:pt x="405" y="7902"/>
                  <a:pt x="405" y="7902"/>
                </a:cubicBezTo>
                <a:cubicBezTo>
                  <a:pt x="-315" y="10537"/>
                  <a:pt x="-75" y="13434"/>
                  <a:pt x="1125" y="15805"/>
                </a:cubicBezTo>
                <a:cubicBezTo>
                  <a:pt x="3045" y="19493"/>
                  <a:pt x="6405" y="21600"/>
                  <a:pt x="10005" y="21600"/>
                </a:cubicBezTo>
                <a:cubicBezTo>
                  <a:pt x="11445" y="21600"/>
                  <a:pt x="13125" y="21337"/>
                  <a:pt x="14565" y="20546"/>
                </a:cubicBezTo>
                <a:cubicBezTo>
                  <a:pt x="19365" y="17649"/>
                  <a:pt x="21285" y="11063"/>
                  <a:pt x="18645" y="5795"/>
                </a:cubicBezTo>
                <a:cubicBezTo>
                  <a:pt x="16965" y="2107"/>
                  <a:pt x="13605" y="0"/>
                  <a:pt x="10005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Freeform 220"/>
          <p:cNvSpPr/>
          <p:nvPr/>
        </p:nvSpPr>
        <p:spPr>
          <a:xfrm>
            <a:off x="10578571" y="1344335"/>
            <a:ext cx="17644" cy="2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0800" y="5635"/>
                  <a:pt x="2700" y="13148"/>
                  <a:pt x="0" y="2160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Freeform 226"/>
          <p:cNvSpPr/>
          <p:nvPr/>
        </p:nvSpPr>
        <p:spPr>
          <a:xfrm>
            <a:off x="7500904" y="5041889"/>
            <a:ext cx="56564" cy="57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96" h="21600" extrusionOk="0">
                <a:moveTo>
                  <a:pt x="9215" y="0"/>
                </a:moveTo>
                <a:cubicBezTo>
                  <a:pt x="7751" y="0"/>
                  <a:pt x="6286" y="415"/>
                  <a:pt x="5188" y="1246"/>
                </a:cubicBezTo>
                <a:cubicBezTo>
                  <a:pt x="429" y="4154"/>
                  <a:pt x="-1402" y="10385"/>
                  <a:pt x="1161" y="15785"/>
                </a:cubicBezTo>
                <a:cubicBezTo>
                  <a:pt x="2625" y="19523"/>
                  <a:pt x="5920" y="21600"/>
                  <a:pt x="9215" y="21600"/>
                </a:cubicBezTo>
                <a:cubicBezTo>
                  <a:pt x="10679" y="21600"/>
                  <a:pt x="12510" y="21185"/>
                  <a:pt x="13608" y="20354"/>
                </a:cubicBezTo>
                <a:cubicBezTo>
                  <a:pt x="18367" y="17446"/>
                  <a:pt x="20198" y="11215"/>
                  <a:pt x="17635" y="5815"/>
                </a:cubicBezTo>
                <a:cubicBezTo>
                  <a:pt x="16171" y="2077"/>
                  <a:pt x="12876" y="0"/>
                  <a:pt x="9215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Freeform 227"/>
          <p:cNvSpPr/>
          <p:nvPr/>
        </p:nvSpPr>
        <p:spPr>
          <a:xfrm>
            <a:off x="7924369" y="3330602"/>
            <a:ext cx="117333" cy="11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87" h="21600" extrusionOk="0">
                <a:moveTo>
                  <a:pt x="9444" y="0"/>
                </a:moveTo>
                <a:cubicBezTo>
                  <a:pt x="8028" y="0"/>
                  <a:pt x="6434" y="408"/>
                  <a:pt x="5018" y="1223"/>
                </a:cubicBezTo>
                <a:cubicBezTo>
                  <a:pt x="414" y="4075"/>
                  <a:pt x="-1356" y="10596"/>
                  <a:pt x="1123" y="15894"/>
                </a:cubicBezTo>
                <a:cubicBezTo>
                  <a:pt x="2716" y="19562"/>
                  <a:pt x="6080" y="21600"/>
                  <a:pt x="9444" y="21600"/>
                </a:cubicBezTo>
                <a:cubicBezTo>
                  <a:pt x="10860" y="21600"/>
                  <a:pt x="12454" y="21192"/>
                  <a:pt x="13870" y="20377"/>
                </a:cubicBezTo>
                <a:cubicBezTo>
                  <a:pt x="18474" y="17728"/>
                  <a:pt x="20244" y="11004"/>
                  <a:pt x="17765" y="5706"/>
                </a:cubicBezTo>
                <a:cubicBezTo>
                  <a:pt x="16172" y="2038"/>
                  <a:pt x="12808" y="0"/>
                  <a:pt x="9444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Freeform 228"/>
          <p:cNvSpPr/>
          <p:nvPr/>
        </p:nvSpPr>
        <p:spPr>
          <a:xfrm>
            <a:off x="7985808" y="4881705"/>
            <a:ext cx="90929" cy="9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28" h="21600" extrusionOk="0">
                <a:moveTo>
                  <a:pt x="13309" y="20559"/>
                </a:moveTo>
                <a:cubicBezTo>
                  <a:pt x="8200" y="21340"/>
                  <a:pt x="8200" y="21340"/>
                  <a:pt x="8200" y="21340"/>
                </a:cubicBezTo>
                <a:cubicBezTo>
                  <a:pt x="8664" y="21340"/>
                  <a:pt x="9129" y="21600"/>
                  <a:pt x="9593" y="21600"/>
                </a:cubicBezTo>
                <a:cubicBezTo>
                  <a:pt x="10754" y="21600"/>
                  <a:pt x="12148" y="21340"/>
                  <a:pt x="13309" y="20559"/>
                </a:cubicBezTo>
                <a:moveTo>
                  <a:pt x="9593" y="0"/>
                </a:moveTo>
                <a:cubicBezTo>
                  <a:pt x="7967" y="0"/>
                  <a:pt x="6574" y="260"/>
                  <a:pt x="5180" y="1301"/>
                </a:cubicBezTo>
                <a:cubicBezTo>
                  <a:pt x="535" y="3904"/>
                  <a:pt x="-1323" y="10410"/>
                  <a:pt x="1000" y="15614"/>
                </a:cubicBezTo>
                <a:cubicBezTo>
                  <a:pt x="2161" y="17957"/>
                  <a:pt x="3554" y="19518"/>
                  <a:pt x="5412" y="20299"/>
                </a:cubicBezTo>
                <a:cubicBezTo>
                  <a:pt x="15632" y="18998"/>
                  <a:pt x="15632" y="18998"/>
                  <a:pt x="15632" y="18998"/>
                </a:cubicBezTo>
                <a:cubicBezTo>
                  <a:pt x="19116" y="15875"/>
                  <a:pt x="20277" y="10410"/>
                  <a:pt x="18187" y="5725"/>
                </a:cubicBezTo>
                <a:cubicBezTo>
                  <a:pt x="16329" y="2082"/>
                  <a:pt x="13077" y="0"/>
                  <a:pt x="9593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Freeform 229"/>
          <p:cNvSpPr/>
          <p:nvPr/>
        </p:nvSpPr>
        <p:spPr>
          <a:xfrm>
            <a:off x="8011590" y="4960322"/>
            <a:ext cx="48288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0" y="12000"/>
                  <a:pt x="0" y="12000"/>
                  <a:pt x="0" y="12000"/>
                </a:cubicBezTo>
                <a:cubicBezTo>
                  <a:pt x="1964" y="16800"/>
                  <a:pt x="3927" y="19200"/>
                  <a:pt x="5891" y="21600"/>
                </a:cubicBezTo>
                <a:cubicBezTo>
                  <a:pt x="16691" y="14400"/>
                  <a:pt x="16691" y="14400"/>
                  <a:pt x="16691" y="14400"/>
                </a:cubicBezTo>
                <a:cubicBezTo>
                  <a:pt x="17182" y="14400"/>
                  <a:pt x="17673" y="12000"/>
                  <a:pt x="18164" y="12000"/>
                </a:cubicBezTo>
                <a:cubicBezTo>
                  <a:pt x="19636" y="7200"/>
                  <a:pt x="20618" y="4800"/>
                  <a:pt x="21600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4" name="Freeform 230"/>
          <p:cNvSpPr/>
          <p:nvPr/>
        </p:nvSpPr>
        <p:spPr>
          <a:xfrm>
            <a:off x="8944255" y="2299396"/>
            <a:ext cx="56191" cy="5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06" h="21600" extrusionOk="0">
                <a:moveTo>
                  <a:pt x="9581" y="0"/>
                </a:moveTo>
                <a:cubicBezTo>
                  <a:pt x="8117" y="0"/>
                  <a:pt x="6652" y="424"/>
                  <a:pt x="5188" y="1271"/>
                </a:cubicBezTo>
                <a:cubicBezTo>
                  <a:pt x="429" y="4235"/>
                  <a:pt x="-1402" y="10588"/>
                  <a:pt x="1161" y="16094"/>
                </a:cubicBezTo>
                <a:cubicBezTo>
                  <a:pt x="2991" y="19482"/>
                  <a:pt x="5920" y="21600"/>
                  <a:pt x="9581" y="21600"/>
                </a:cubicBezTo>
                <a:cubicBezTo>
                  <a:pt x="11045" y="21600"/>
                  <a:pt x="12510" y="21176"/>
                  <a:pt x="13974" y="20329"/>
                </a:cubicBezTo>
                <a:cubicBezTo>
                  <a:pt x="18367" y="17788"/>
                  <a:pt x="20198" y="11012"/>
                  <a:pt x="17635" y="5929"/>
                </a:cubicBezTo>
                <a:cubicBezTo>
                  <a:pt x="16171" y="2118"/>
                  <a:pt x="12876" y="0"/>
                  <a:pt x="9581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Freeform 231"/>
          <p:cNvSpPr/>
          <p:nvPr/>
        </p:nvSpPr>
        <p:spPr>
          <a:xfrm>
            <a:off x="9677912" y="1862491"/>
            <a:ext cx="56026" cy="5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5" h="21600" extrusionOk="0">
                <a:moveTo>
                  <a:pt x="9512" y="0"/>
                </a:moveTo>
                <a:cubicBezTo>
                  <a:pt x="8022" y="0"/>
                  <a:pt x="6533" y="424"/>
                  <a:pt x="5043" y="1271"/>
                </a:cubicBezTo>
                <a:cubicBezTo>
                  <a:pt x="574" y="3812"/>
                  <a:pt x="-1288" y="10588"/>
                  <a:pt x="946" y="15671"/>
                </a:cubicBezTo>
                <a:cubicBezTo>
                  <a:pt x="2809" y="19482"/>
                  <a:pt x="6160" y="21600"/>
                  <a:pt x="9512" y="21600"/>
                </a:cubicBezTo>
                <a:cubicBezTo>
                  <a:pt x="11002" y="21600"/>
                  <a:pt x="12491" y="21176"/>
                  <a:pt x="13981" y="20329"/>
                </a:cubicBezTo>
                <a:cubicBezTo>
                  <a:pt x="18450" y="17365"/>
                  <a:pt x="20312" y="11012"/>
                  <a:pt x="18078" y="5506"/>
                </a:cubicBezTo>
                <a:cubicBezTo>
                  <a:pt x="16215" y="2118"/>
                  <a:pt x="12864" y="0"/>
                  <a:pt x="951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Freeform 196"/>
          <p:cNvSpPr/>
          <p:nvPr/>
        </p:nvSpPr>
        <p:spPr>
          <a:xfrm>
            <a:off x="7955468" y="2632429"/>
            <a:ext cx="60707" cy="60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54" h="21600" extrusionOk="0">
                <a:moveTo>
                  <a:pt x="9306" y="0"/>
                </a:moveTo>
                <a:cubicBezTo>
                  <a:pt x="7934" y="0"/>
                  <a:pt x="6563" y="393"/>
                  <a:pt x="5191" y="1178"/>
                </a:cubicBezTo>
                <a:cubicBezTo>
                  <a:pt x="391" y="3927"/>
                  <a:pt x="-1323" y="10604"/>
                  <a:pt x="1077" y="15709"/>
                </a:cubicBezTo>
                <a:cubicBezTo>
                  <a:pt x="2791" y="19636"/>
                  <a:pt x="5877" y="21600"/>
                  <a:pt x="9306" y="21600"/>
                </a:cubicBezTo>
                <a:cubicBezTo>
                  <a:pt x="11020" y="21600"/>
                  <a:pt x="12391" y="21207"/>
                  <a:pt x="13763" y="20422"/>
                </a:cubicBezTo>
                <a:cubicBezTo>
                  <a:pt x="18563" y="17673"/>
                  <a:pt x="20277" y="10996"/>
                  <a:pt x="17877" y="5891"/>
                </a:cubicBezTo>
                <a:cubicBezTo>
                  <a:pt x="16163" y="1964"/>
                  <a:pt x="12734" y="0"/>
                  <a:pt x="9306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Freeform 205"/>
          <p:cNvSpPr/>
          <p:nvPr/>
        </p:nvSpPr>
        <p:spPr>
          <a:xfrm>
            <a:off x="7246818" y="3185872"/>
            <a:ext cx="54667" cy="5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6" h="21600" extrusionOk="0">
                <a:moveTo>
                  <a:pt x="155" y="9936"/>
                </a:moveTo>
                <a:cubicBezTo>
                  <a:pt x="-260" y="12096"/>
                  <a:pt x="155" y="13824"/>
                  <a:pt x="1402" y="15984"/>
                </a:cubicBezTo>
                <a:cubicBezTo>
                  <a:pt x="3063" y="19440"/>
                  <a:pt x="6802" y="21600"/>
                  <a:pt x="10540" y="21600"/>
                </a:cubicBezTo>
                <a:cubicBezTo>
                  <a:pt x="11786" y="21600"/>
                  <a:pt x="13448" y="21168"/>
                  <a:pt x="15109" y="20304"/>
                </a:cubicBezTo>
                <a:cubicBezTo>
                  <a:pt x="15940" y="19872"/>
                  <a:pt x="16355" y="19440"/>
                  <a:pt x="17186" y="19008"/>
                </a:cubicBezTo>
                <a:cubicBezTo>
                  <a:pt x="155" y="9936"/>
                  <a:pt x="155" y="9936"/>
                  <a:pt x="155" y="9936"/>
                </a:cubicBezTo>
                <a:moveTo>
                  <a:pt x="10540" y="0"/>
                </a:moveTo>
                <a:cubicBezTo>
                  <a:pt x="8878" y="0"/>
                  <a:pt x="7217" y="432"/>
                  <a:pt x="5555" y="1296"/>
                </a:cubicBezTo>
                <a:cubicBezTo>
                  <a:pt x="3063" y="2592"/>
                  <a:pt x="1402" y="5184"/>
                  <a:pt x="571" y="7776"/>
                </a:cubicBezTo>
                <a:cubicBezTo>
                  <a:pt x="18432" y="17280"/>
                  <a:pt x="18432" y="17280"/>
                  <a:pt x="18432" y="17280"/>
                </a:cubicBezTo>
                <a:cubicBezTo>
                  <a:pt x="20925" y="14256"/>
                  <a:pt x="21340" y="9504"/>
                  <a:pt x="19678" y="6048"/>
                </a:cubicBezTo>
                <a:cubicBezTo>
                  <a:pt x="17602" y="2160"/>
                  <a:pt x="14278" y="0"/>
                  <a:pt x="10540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Freeform 206"/>
          <p:cNvSpPr/>
          <p:nvPr/>
        </p:nvSpPr>
        <p:spPr>
          <a:xfrm>
            <a:off x="7247060" y="3205835"/>
            <a:ext cx="48288" cy="2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0" y="1662"/>
                  <a:pt x="0" y="2492"/>
                  <a:pt x="0" y="4154"/>
                </a:cubicBezTo>
                <a:cubicBezTo>
                  <a:pt x="20127" y="21600"/>
                  <a:pt x="20127" y="21600"/>
                  <a:pt x="20127" y="21600"/>
                </a:cubicBezTo>
                <a:cubicBezTo>
                  <a:pt x="20618" y="20769"/>
                  <a:pt x="21109" y="19938"/>
                  <a:pt x="21600" y="18277"/>
                </a:cubicBezTo>
                <a:cubicBezTo>
                  <a:pt x="491" y="0"/>
                  <a:pt x="491" y="0"/>
                  <a:pt x="491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Freeform 233"/>
          <p:cNvSpPr/>
          <p:nvPr/>
        </p:nvSpPr>
        <p:spPr>
          <a:xfrm>
            <a:off x="6691603" y="2869684"/>
            <a:ext cx="81790" cy="8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0" h="21600" extrusionOk="0">
                <a:moveTo>
                  <a:pt x="9381" y="0"/>
                </a:moveTo>
                <a:cubicBezTo>
                  <a:pt x="7856" y="0"/>
                  <a:pt x="6332" y="292"/>
                  <a:pt x="5061" y="1168"/>
                </a:cubicBezTo>
                <a:cubicBezTo>
                  <a:pt x="487" y="4086"/>
                  <a:pt x="-1292" y="10508"/>
                  <a:pt x="995" y="15762"/>
                </a:cubicBezTo>
                <a:cubicBezTo>
                  <a:pt x="2774" y="19557"/>
                  <a:pt x="6077" y="21600"/>
                  <a:pt x="9381" y="21600"/>
                </a:cubicBezTo>
                <a:cubicBezTo>
                  <a:pt x="10906" y="21600"/>
                  <a:pt x="12430" y="21308"/>
                  <a:pt x="13955" y="20432"/>
                </a:cubicBezTo>
                <a:cubicBezTo>
                  <a:pt x="18529" y="17514"/>
                  <a:pt x="20308" y="11092"/>
                  <a:pt x="17767" y="5838"/>
                </a:cubicBezTo>
                <a:cubicBezTo>
                  <a:pt x="16242" y="2043"/>
                  <a:pt x="12939" y="0"/>
                  <a:pt x="9381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Freeform 198"/>
          <p:cNvSpPr/>
          <p:nvPr/>
        </p:nvSpPr>
        <p:spPr>
          <a:xfrm>
            <a:off x="1539078" y="4992504"/>
            <a:ext cx="60157" cy="60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82" h="21600" extrusionOk="0">
                <a:moveTo>
                  <a:pt x="9316" y="0"/>
                </a:moveTo>
                <a:cubicBezTo>
                  <a:pt x="7944" y="0"/>
                  <a:pt x="6230" y="393"/>
                  <a:pt x="4858" y="1178"/>
                </a:cubicBezTo>
                <a:cubicBezTo>
                  <a:pt x="401" y="3927"/>
                  <a:pt x="-1313" y="10604"/>
                  <a:pt x="1087" y="16102"/>
                </a:cubicBezTo>
                <a:cubicBezTo>
                  <a:pt x="2801" y="19636"/>
                  <a:pt x="5887" y="21600"/>
                  <a:pt x="9316" y="21600"/>
                </a:cubicBezTo>
                <a:cubicBezTo>
                  <a:pt x="10687" y="21600"/>
                  <a:pt x="12401" y="21207"/>
                  <a:pt x="13773" y="20422"/>
                </a:cubicBezTo>
                <a:cubicBezTo>
                  <a:pt x="18230" y="17673"/>
                  <a:pt x="20287" y="10996"/>
                  <a:pt x="17544" y="5891"/>
                </a:cubicBezTo>
                <a:cubicBezTo>
                  <a:pt x="16173" y="2356"/>
                  <a:pt x="12744" y="0"/>
                  <a:pt x="9316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Freeform 199"/>
          <p:cNvSpPr/>
          <p:nvPr/>
        </p:nvSpPr>
        <p:spPr>
          <a:xfrm>
            <a:off x="2334164" y="4122821"/>
            <a:ext cx="59820" cy="60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1" h="21600" extrusionOk="0">
                <a:moveTo>
                  <a:pt x="9466" y="0"/>
                </a:moveTo>
                <a:cubicBezTo>
                  <a:pt x="8072" y="0"/>
                  <a:pt x="6331" y="393"/>
                  <a:pt x="4937" y="1178"/>
                </a:cubicBezTo>
                <a:cubicBezTo>
                  <a:pt x="408" y="3927"/>
                  <a:pt x="-1334" y="10604"/>
                  <a:pt x="1105" y="15709"/>
                </a:cubicBezTo>
                <a:cubicBezTo>
                  <a:pt x="2847" y="19244"/>
                  <a:pt x="5982" y="21600"/>
                  <a:pt x="9466" y="21600"/>
                </a:cubicBezTo>
                <a:cubicBezTo>
                  <a:pt x="10860" y="21600"/>
                  <a:pt x="12601" y="21207"/>
                  <a:pt x="13995" y="20422"/>
                </a:cubicBezTo>
                <a:cubicBezTo>
                  <a:pt x="18524" y="17673"/>
                  <a:pt x="20266" y="10996"/>
                  <a:pt x="17827" y="5498"/>
                </a:cubicBezTo>
                <a:cubicBezTo>
                  <a:pt x="16085" y="1964"/>
                  <a:pt x="12950" y="0"/>
                  <a:pt x="9466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2" name="Freeform 200"/>
          <p:cNvSpPr/>
          <p:nvPr/>
        </p:nvSpPr>
        <p:spPr>
          <a:xfrm>
            <a:off x="2334857" y="3672601"/>
            <a:ext cx="54935" cy="5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1" h="21600" extrusionOk="0">
                <a:moveTo>
                  <a:pt x="9549" y="0"/>
                </a:moveTo>
                <a:cubicBezTo>
                  <a:pt x="8034" y="0"/>
                  <a:pt x="6518" y="432"/>
                  <a:pt x="5002" y="1296"/>
                </a:cubicBezTo>
                <a:cubicBezTo>
                  <a:pt x="455" y="4320"/>
                  <a:pt x="-1440" y="10800"/>
                  <a:pt x="1213" y="15984"/>
                </a:cubicBezTo>
                <a:cubicBezTo>
                  <a:pt x="2728" y="19440"/>
                  <a:pt x="6139" y="21600"/>
                  <a:pt x="9549" y="21600"/>
                </a:cubicBezTo>
                <a:cubicBezTo>
                  <a:pt x="11065" y="21600"/>
                  <a:pt x="12581" y="21168"/>
                  <a:pt x="14097" y="20304"/>
                </a:cubicBezTo>
                <a:cubicBezTo>
                  <a:pt x="18644" y="17712"/>
                  <a:pt x="20160" y="11232"/>
                  <a:pt x="17886" y="6048"/>
                </a:cubicBezTo>
                <a:cubicBezTo>
                  <a:pt x="16371" y="2160"/>
                  <a:pt x="12960" y="0"/>
                  <a:pt x="9549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Freeform 216"/>
          <p:cNvSpPr/>
          <p:nvPr/>
        </p:nvSpPr>
        <p:spPr>
          <a:xfrm>
            <a:off x="1491697" y="4628031"/>
            <a:ext cx="90413" cy="91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7" h="21600" extrusionOk="0">
                <a:moveTo>
                  <a:pt x="9534" y="0"/>
                </a:moveTo>
                <a:cubicBezTo>
                  <a:pt x="7925" y="0"/>
                  <a:pt x="6547" y="520"/>
                  <a:pt x="5168" y="1301"/>
                </a:cubicBezTo>
                <a:cubicBezTo>
                  <a:pt x="343" y="4164"/>
                  <a:pt x="-1266" y="10670"/>
                  <a:pt x="1032" y="15875"/>
                </a:cubicBezTo>
                <a:cubicBezTo>
                  <a:pt x="2870" y="19518"/>
                  <a:pt x="6087" y="21600"/>
                  <a:pt x="9534" y="21600"/>
                </a:cubicBezTo>
                <a:cubicBezTo>
                  <a:pt x="10913" y="21600"/>
                  <a:pt x="12521" y="21080"/>
                  <a:pt x="13900" y="20299"/>
                </a:cubicBezTo>
                <a:cubicBezTo>
                  <a:pt x="18496" y="17696"/>
                  <a:pt x="20334" y="11190"/>
                  <a:pt x="17806" y="5725"/>
                </a:cubicBezTo>
                <a:cubicBezTo>
                  <a:pt x="16198" y="2082"/>
                  <a:pt x="12981" y="0"/>
                  <a:pt x="9534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4" name="Freeform 221"/>
          <p:cNvSpPr/>
          <p:nvPr/>
        </p:nvSpPr>
        <p:spPr>
          <a:xfrm>
            <a:off x="1004181" y="4789606"/>
            <a:ext cx="90851" cy="90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53" h="21600" extrusionOk="0">
                <a:moveTo>
                  <a:pt x="9541" y="0"/>
                </a:moveTo>
                <a:cubicBezTo>
                  <a:pt x="7932" y="0"/>
                  <a:pt x="6554" y="263"/>
                  <a:pt x="4945" y="1054"/>
                </a:cubicBezTo>
                <a:cubicBezTo>
                  <a:pt x="350" y="3951"/>
                  <a:pt x="-1259" y="10537"/>
                  <a:pt x="1039" y="15805"/>
                </a:cubicBezTo>
                <a:cubicBezTo>
                  <a:pt x="2877" y="19493"/>
                  <a:pt x="6094" y="21600"/>
                  <a:pt x="9541" y="21600"/>
                </a:cubicBezTo>
                <a:cubicBezTo>
                  <a:pt x="10920" y="21600"/>
                  <a:pt x="12528" y="21337"/>
                  <a:pt x="13907" y="20546"/>
                </a:cubicBezTo>
                <a:cubicBezTo>
                  <a:pt x="18503" y="17649"/>
                  <a:pt x="20341" y="11063"/>
                  <a:pt x="17813" y="5795"/>
                </a:cubicBezTo>
                <a:cubicBezTo>
                  <a:pt x="16205" y="2107"/>
                  <a:pt x="12988" y="0"/>
                  <a:pt x="9541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Freeform 222"/>
          <p:cNvSpPr/>
          <p:nvPr/>
        </p:nvSpPr>
        <p:spPr>
          <a:xfrm>
            <a:off x="1906635" y="4061535"/>
            <a:ext cx="89948" cy="9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8" h="21600" extrusionOk="0">
                <a:moveTo>
                  <a:pt x="19873" y="13793"/>
                </a:moveTo>
                <a:cubicBezTo>
                  <a:pt x="17173" y="14313"/>
                  <a:pt x="17173" y="14313"/>
                  <a:pt x="17173" y="14313"/>
                </a:cubicBezTo>
                <a:cubicBezTo>
                  <a:pt x="10791" y="21600"/>
                  <a:pt x="10791" y="21600"/>
                  <a:pt x="10791" y="21600"/>
                </a:cubicBezTo>
                <a:cubicBezTo>
                  <a:pt x="12018" y="21340"/>
                  <a:pt x="13491" y="21080"/>
                  <a:pt x="14718" y="20299"/>
                </a:cubicBezTo>
                <a:cubicBezTo>
                  <a:pt x="17418" y="18998"/>
                  <a:pt x="19136" y="16395"/>
                  <a:pt x="19873" y="13793"/>
                </a:cubicBezTo>
                <a:moveTo>
                  <a:pt x="20118" y="11971"/>
                </a:moveTo>
                <a:cubicBezTo>
                  <a:pt x="19136" y="12752"/>
                  <a:pt x="19136" y="12752"/>
                  <a:pt x="19136" y="12752"/>
                </a:cubicBezTo>
                <a:cubicBezTo>
                  <a:pt x="20118" y="12492"/>
                  <a:pt x="20118" y="12492"/>
                  <a:pt x="20118" y="12492"/>
                </a:cubicBezTo>
                <a:cubicBezTo>
                  <a:pt x="20118" y="12231"/>
                  <a:pt x="20118" y="11971"/>
                  <a:pt x="20118" y="11971"/>
                </a:cubicBezTo>
                <a:moveTo>
                  <a:pt x="10054" y="0"/>
                </a:moveTo>
                <a:cubicBezTo>
                  <a:pt x="8582" y="0"/>
                  <a:pt x="6863" y="260"/>
                  <a:pt x="5391" y="1301"/>
                </a:cubicBezTo>
                <a:cubicBezTo>
                  <a:pt x="482" y="3904"/>
                  <a:pt x="-1482" y="10410"/>
                  <a:pt x="1218" y="15875"/>
                </a:cubicBezTo>
                <a:cubicBezTo>
                  <a:pt x="2691" y="18998"/>
                  <a:pt x="5882" y="21080"/>
                  <a:pt x="9073" y="21340"/>
                </a:cubicBezTo>
                <a:cubicBezTo>
                  <a:pt x="16436" y="13272"/>
                  <a:pt x="16436" y="13272"/>
                  <a:pt x="16436" y="13272"/>
                </a:cubicBezTo>
                <a:cubicBezTo>
                  <a:pt x="16191" y="13012"/>
                  <a:pt x="16191" y="13012"/>
                  <a:pt x="16191" y="13012"/>
                </a:cubicBezTo>
                <a:cubicBezTo>
                  <a:pt x="20118" y="10410"/>
                  <a:pt x="20118" y="10410"/>
                  <a:pt x="20118" y="10410"/>
                </a:cubicBezTo>
                <a:cubicBezTo>
                  <a:pt x="20118" y="8848"/>
                  <a:pt x="19873" y="7287"/>
                  <a:pt x="19136" y="5725"/>
                </a:cubicBezTo>
                <a:cubicBezTo>
                  <a:pt x="17173" y="2082"/>
                  <a:pt x="13736" y="0"/>
                  <a:pt x="10054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6" name="Freeform 223"/>
          <p:cNvSpPr/>
          <p:nvPr/>
        </p:nvSpPr>
        <p:spPr>
          <a:xfrm>
            <a:off x="1946903" y="4105178"/>
            <a:ext cx="49681" cy="47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3920" y="5023"/>
                  <a:pt x="13920" y="5023"/>
                  <a:pt x="13920" y="5023"/>
                </a:cubicBezTo>
                <a:cubicBezTo>
                  <a:pt x="14400" y="5526"/>
                  <a:pt x="14400" y="5526"/>
                  <a:pt x="14400" y="5526"/>
                </a:cubicBezTo>
                <a:cubicBezTo>
                  <a:pt x="0" y="21098"/>
                  <a:pt x="0" y="21098"/>
                  <a:pt x="0" y="21098"/>
                </a:cubicBezTo>
                <a:cubicBezTo>
                  <a:pt x="480" y="21600"/>
                  <a:pt x="1440" y="21600"/>
                  <a:pt x="1920" y="21600"/>
                </a:cubicBezTo>
                <a:cubicBezTo>
                  <a:pt x="2400" y="21600"/>
                  <a:pt x="2880" y="21600"/>
                  <a:pt x="3360" y="21600"/>
                </a:cubicBezTo>
                <a:cubicBezTo>
                  <a:pt x="15840" y="7535"/>
                  <a:pt x="15840" y="7535"/>
                  <a:pt x="15840" y="7535"/>
                </a:cubicBezTo>
                <a:cubicBezTo>
                  <a:pt x="21120" y="6530"/>
                  <a:pt x="21120" y="6530"/>
                  <a:pt x="21120" y="6530"/>
                </a:cubicBezTo>
                <a:cubicBezTo>
                  <a:pt x="21120" y="6028"/>
                  <a:pt x="21600" y="5023"/>
                  <a:pt x="21600" y="4019"/>
                </a:cubicBezTo>
                <a:cubicBezTo>
                  <a:pt x="19680" y="4521"/>
                  <a:pt x="19680" y="4521"/>
                  <a:pt x="19680" y="4521"/>
                </a:cubicBezTo>
                <a:cubicBezTo>
                  <a:pt x="21600" y="3014"/>
                  <a:pt x="21600" y="3014"/>
                  <a:pt x="21600" y="3014"/>
                </a:cubicBezTo>
                <a:cubicBezTo>
                  <a:pt x="21600" y="2009"/>
                  <a:pt x="21600" y="1005"/>
                  <a:pt x="216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Freeform 224"/>
          <p:cNvSpPr/>
          <p:nvPr/>
        </p:nvSpPr>
        <p:spPr>
          <a:xfrm>
            <a:off x="2198172" y="3365236"/>
            <a:ext cx="82421" cy="8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63" h="21600" extrusionOk="0">
                <a:moveTo>
                  <a:pt x="6669" y="576"/>
                </a:moveTo>
                <a:cubicBezTo>
                  <a:pt x="6148" y="864"/>
                  <a:pt x="5628" y="1152"/>
                  <a:pt x="5368" y="1440"/>
                </a:cubicBezTo>
                <a:cubicBezTo>
                  <a:pt x="1464" y="3744"/>
                  <a:pt x="-618" y="8352"/>
                  <a:pt x="163" y="12960"/>
                </a:cubicBezTo>
                <a:cubicBezTo>
                  <a:pt x="6669" y="576"/>
                  <a:pt x="6669" y="576"/>
                  <a:pt x="6669" y="576"/>
                </a:cubicBezTo>
                <a:moveTo>
                  <a:pt x="9792" y="0"/>
                </a:moveTo>
                <a:cubicBezTo>
                  <a:pt x="9271" y="0"/>
                  <a:pt x="8751" y="288"/>
                  <a:pt x="8490" y="288"/>
                </a:cubicBezTo>
                <a:cubicBezTo>
                  <a:pt x="683" y="14688"/>
                  <a:pt x="683" y="14688"/>
                  <a:pt x="683" y="14688"/>
                </a:cubicBezTo>
                <a:cubicBezTo>
                  <a:pt x="943" y="15264"/>
                  <a:pt x="943" y="15552"/>
                  <a:pt x="1204" y="15840"/>
                </a:cubicBezTo>
                <a:cubicBezTo>
                  <a:pt x="3025" y="19584"/>
                  <a:pt x="6409" y="21600"/>
                  <a:pt x="9792" y="21600"/>
                </a:cubicBezTo>
                <a:cubicBezTo>
                  <a:pt x="11353" y="21600"/>
                  <a:pt x="12915" y="21312"/>
                  <a:pt x="14216" y="20448"/>
                </a:cubicBezTo>
                <a:cubicBezTo>
                  <a:pt x="19160" y="17568"/>
                  <a:pt x="20982" y="11232"/>
                  <a:pt x="18380" y="5760"/>
                </a:cubicBezTo>
                <a:cubicBezTo>
                  <a:pt x="16558" y="2304"/>
                  <a:pt x="13175" y="0"/>
                  <a:pt x="979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Freeform 232"/>
          <p:cNvSpPr/>
          <p:nvPr/>
        </p:nvSpPr>
        <p:spPr>
          <a:xfrm>
            <a:off x="2666747" y="3260304"/>
            <a:ext cx="81790" cy="82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0" h="21600" extrusionOk="0">
                <a:moveTo>
                  <a:pt x="9549" y="0"/>
                </a:moveTo>
                <a:cubicBezTo>
                  <a:pt x="8024" y="0"/>
                  <a:pt x="6500" y="576"/>
                  <a:pt x="4975" y="1440"/>
                </a:cubicBezTo>
                <a:cubicBezTo>
                  <a:pt x="401" y="4032"/>
                  <a:pt x="-1378" y="10656"/>
                  <a:pt x="1163" y="15840"/>
                </a:cubicBezTo>
                <a:cubicBezTo>
                  <a:pt x="2688" y="19584"/>
                  <a:pt x="5991" y="21600"/>
                  <a:pt x="9549" y="21600"/>
                </a:cubicBezTo>
                <a:cubicBezTo>
                  <a:pt x="11074" y="21600"/>
                  <a:pt x="12598" y="21312"/>
                  <a:pt x="13869" y="20448"/>
                </a:cubicBezTo>
                <a:cubicBezTo>
                  <a:pt x="18443" y="17568"/>
                  <a:pt x="20222" y="10944"/>
                  <a:pt x="17935" y="5760"/>
                </a:cubicBezTo>
                <a:cubicBezTo>
                  <a:pt x="16156" y="2016"/>
                  <a:pt x="12853" y="0"/>
                  <a:pt x="9549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50"/>
          <p:cNvSpPr txBox="1"/>
          <p:nvPr/>
        </p:nvSpPr>
        <p:spPr>
          <a:xfrm>
            <a:off x="1504767" y="1143325"/>
            <a:ext cx="4410893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5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3</a:t>
            </a:r>
          </a:p>
        </p:txBody>
      </p:sp>
      <p:sp>
        <p:nvSpPr>
          <p:cNvPr id="400" name="矩形 51"/>
          <p:cNvSpPr/>
          <p:nvPr/>
        </p:nvSpPr>
        <p:spPr>
          <a:xfrm>
            <a:off x="3607711" y="2948731"/>
            <a:ext cx="3031889" cy="568906"/>
          </a:xfrm>
          <a:prstGeom prst="rect">
            <a:avLst/>
          </a:prstGeom>
          <a:solidFill>
            <a:srgbClr val="FBFBF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/>
            </a:pPr>
            <a:endParaRPr/>
          </a:p>
        </p:txBody>
      </p:sp>
      <p:sp>
        <p:nvSpPr>
          <p:cNvPr id="401" name="文本框 52"/>
          <p:cNvSpPr txBox="1"/>
          <p:nvPr/>
        </p:nvSpPr>
        <p:spPr>
          <a:xfrm>
            <a:off x="4726725" y="3631262"/>
            <a:ext cx="57685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2000">
                <a:solidFill>
                  <a:srgbClr val="545454"/>
                </a:solidFill>
              </a:defRPr>
            </a:lvl1pPr>
          </a:lstStyle>
          <a:p>
            <a:r>
              <a:rPr dirty="0"/>
              <a:t>Risk Management</a:t>
            </a:r>
          </a:p>
        </p:txBody>
      </p:sp>
      <p:sp>
        <p:nvSpPr>
          <p:cNvPr id="402" name="矩形 60"/>
          <p:cNvSpPr txBox="1"/>
          <p:nvPr/>
        </p:nvSpPr>
        <p:spPr>
          <a:xfrm>
            <a:off x="3638675" y="2959978"/>
            <a:ext cx="143428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545454"/>
                </a:solidFill>
              </a:defRPr>
            </a:lvl1pPr>
          </a:lstStyle>
          <a:p>
            <a:r>
              <a:t>Part 03</a:t>
            </a:r>
          </a:p>
        </p:txBody>
      </p:sp>
      <p:sp>
        <p:nvSpPr>
          <p:cNvPr id="403" name="直接连接符 61"/>
          <p:cNvSpPr/>
          <p:nvPr/>
        </p:nvSpPr>
        <p:spPr>
          <a:xfrm>
            <a:off x="4778442" y="3631262"/>
            <a:ext cx="4887963" cy="1"/>
          </a:xfrm>
          <a:prstGeom prst="line">
            <a:avLst/>
          </a:prstGeom>
          <a:ln w="6350">
            <a:solidFill>
              <a:srgbClr val="545454"/>
            </a:solidFill>
            <a:prstDash val="lg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直接连接符 113"/>
          <p:cNvSpPr/>
          <p:nvPr/>
        </p:nvSpPr>
        <p:spPr>
          <a:xfrm flipV="1">
            <a:off x="-187220" y="3866423"/>
            <a:ext cx="2424019" cy="709484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5" name="直接连接符 114"/>
          <p:cNvSpPr/>
          <p:nvPr/>
        </p:nvSpPr>
        <p:spPr>
          <a:xfrm flipV="1">
            <a:off x="6311729" y="1786385"/>
            <a:ext cx="4585806" cy="1342212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6" name="直接连接符 115"/>
          <p:cNvSpPr/>
          <p:nvPr/>
        </p:nvSpPr>
        <p:spPr>
          <a:xfrm flipV="1">
            <a:off x="1622546" y="3818082"/>
            <a:ext cx="1133651" cy="331807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直接连接符 117"/>
          <p:cNvSpPr/>
          <p:nvPr/>
        </p:nvSpPr>
        <p:spPr>
          <a:xfrm flipV="1">
            <a:off x="8387754" y="2629404"/>
            <a:ext cx="276606" cy="80960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8" name="直接连接符 122"/>
          <p:cNvSpPr/>
          <p:nvPr/>
        </p:nvSpPr>
        <p:spPr>
          <a:xfrm flipV="1">
            <a:off x="10467603" y="1202830"/>
            <a:ext cx="1956874" cy="536623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直接连接符 277"/>
          <p:cNvSpPr/>
          <p:nvPr/>
        </p:nvSpPr>
        <p:spPr>
          <a:xfrm flipV="1">
            <a:off x="6732134" y="2355577"/>
            <a:ext cx="358755" cy="514109"/>
          </a:xfrm>
          <a:prstGeom prst="line">
            <a:avLst/>
          </a:prstGeom>
          <a:ln w="6350">
            <a:solidFill>
              <a:srgbClr val="545454">
                <a:alpha val="44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0" name="直接连接符 278"/>
          <p:cNvSpPr/>
          <p:nvPr/>
        </p:nvSpPr>
        <p:spPr>
          <a:xfrm flipH="1" flipV="1">
            <a:off x="7095184" y="2355577"/>
            <a:ext cx="876913" cy="280144"/>
          </a:xfrm>
          <a:prstGeom prst="line">
            <a:avLst/>
          </a:prstGeom>
          <a:ln w="6350">
            <a:solidFill>
              <a:srgbClr val="545454">
                <a:alpha val="44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1" name="直接连接符 281"/>
          <p:cNvCxnSpPr>
            <a:stCxn id="374" idx="0"/>
            <a:endCxn id="386" idx="0"/>
          </p:cNvCxnSpPr>
          <p:nvPr/>
        </p:nvCxnSpPr>
        <p:spPr>
          <a:xfrm flipH="1">
            <a:off x="7985821" y="1951869"/>
            <a:ext cx="1278511" cy="710740"/>
          </a:xfrm>
          <a:prstGeom prst="straightConnector1">
            <a:avLst/>
          </a:prstGeom>
          <a:ln w="6350">
            <a:solidFill>
              <a:srgbClr val="1A1D1A">
                <a:alpha val="44000"/>
              </a:srgbClr>
            </a:solidFill>
            <a:miter/>
          </a:ln>
        </p:spPr>
      </p:cxnSp>
      <p:cxnSp>
        <p:nvCxnSpPr>
          <p:cNvPr id="412" name="直接连接符 284"/>
          <p:cNvCxnSpPr>
            <a:stCxn id="369" idx="0"/>
            <a:endCxn id="374" idx="0"/>
          </p:cNvCxnSpPr>
          <p:nvPr/>
        </p:nvCxnSpPr>
        <p:spPr>
          <a:xfrm flipH="1">
            <a:off x="9264331" y="1914725"/>
            <a:ext cx="1246332" cy="37145"/>
          </a:xfrm>
          <a:prstGeom prst="straightConnector1">
            <a:avLst/>
          </a:prstGeom>
          <a:ln w="6350">
            <a:solidFill>
              <a:srgbClr val="545454">
                <a:alpha val="44000"/>
              </a:srgbClr>
            </a:solidFill>
            <a:miter/>
          </a:ln>
        </p:spPr>
      </p:cxnSp>
      <p:sp>
        <p:nvSpPr>
          <p:cNvPr id="413" name="直接连接符 287"/>
          <p:cNvSpPr/>
          <p:nvPr/>
        </p:nvSpPr>
        <p:spPr>
          <a:xfrm flipH="1">
            <a:off x="1569463" y="4152536"/>
            <a:ext cx="792555" cy="870148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4" name="直接连接符 295"/>
          <p:cNvSpPr/>
          <p:nvPr/>
        </p:nvSpPr>
        <p:spPr>
          <a:xfrm flipH="1" flipV="1">
            <a:off x="1070841" y="4875287"/>
            <a:ext cx="471172" cy="147397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5" name="直接连接符 298"/>
          <p:cNvSpPr/>
          <p:nvPr/>
        </p:nvSpPr>
        <p:spPr>
          <a:xfrm flipH="1">
            <a:off x="1027885" y="4152536"/>
            <a:ext cx="1319332" cy="641465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接连接符 306"/>
          <p:cNvCxnSpPr>
            <a:stCxn id="387" idx="0"/>
            <a:endCxn id="381" idx="0"/>
          </p:cNvCxnSpPr>
          <p:nvPr/>
        </p:nvCxnSpPr>
        <p:spPr>
          <a:xfrm>
            <a:off x="7274151" y="3213265"/>
            <a:ext cx="708885" cy="175608"/>
          </a:xfrm>
          <a:prstGeom prst="straightConnector1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</p:cxnSp>
      <p:cxnSp>
        <p:nvCxnSpPr>
          <p:cNvPr id="417" name="直接连接符 313"/>
          <p:cNvCxnSpPr>
            <a:stCxn id="387" idx="0"/>
            <a:endCxn id="370" idx="0"/>
          </p:cNvCxnSpPr>
          <p:nvPr/>
        </p:nvCxnSpPr>
        <p:spPr>
          <a:xfrm flipV="1">
            <a:off x="7274151" y="3017896"/>
            <a:ext cx="1683790" cy="195370"/>
          </a:xfrm>
          <a:prstGeom prst="straightConnector1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</p:cxnSp>
      <p:cxnSp>
        <p:nvCxnSpPr>
          <p:cNvPr id="418" name="直接连接符 316"/>
          <p:cNvCxnSpPr>
            <a:stCxn id="381" idx="0"/>
            <a:endCxn id="370" idx="0"/>
          </p:cNvCxnSpPr>
          <p:nvPr/>
        </p:nvCxnSpPr>
        <p:spPr>
          <a:xfrm flipV="1">
            <a:off x="7983035" y="3017896"/>
            <a:ext cx="974906" cy="370977"/>
          </a:xfrm>
          <a:prstGeom prst="straightConnector1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</p:cxnSp>
      <p:sp>
        <p:nvSpPr>
          <p:cNvPr id="419" name="直接连接符 321"/>
          <p:cNvSpPr/>
          <p:nvPr/>
        </p:nvSpPr>
        <p:spPr>
          <a:xfrm flipV="1">
            <a:off x="2266446" y="3297336"/>
            <a:ext cx="404334" cy="103452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0" name="直接连接符 324"/>
          <p:cNvSpPr/>
          <p:nvPr/>
        </p:nvSpPr>
        <p:spPr>
          <a:xfrm flipV="1">
            <a:off x="2369833" y="3338470"/>
            <a:ext cx="326202" cy="350514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1" name="直接连接符 327"/>
          <p:cNvSpPr/>
          <p:nvPr/>
        </p:nvSpPr>
        <p:spPr>
          <a:xfrm flipH="1" flipV="1">
            <a:off x="2254599" y="3430501"/>
            <a:ext cx="85055" cy="252407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16223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5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54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750"/>
                            </p:stCondLst>
                            <p:childTnLst>
                              <p:par>
                                <p:cTn id="61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8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250"/>
                            </p:stCondLst>
                            <p:childTnLst>
                              <p:par>
                                <p:cTn id="75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750"/>
                            </p:stCondLst>
                            <p:childTnLst>
                              <p:par>
                                <p:cTn id="89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0"/>
                            </p:stCondLst>
                            <p:childTnLst>
                              <p:par>
                                <p:cTn id="96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250"/>
                            </p:stCondLst>
                            <p:childTnLst>
                              <p:par>
                                <p:cTn id="103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0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750"/>
                            </p:stCondLst>
                            <p:childTnLst>
                              <p:par>
                                <p:cTn id="117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6500"/>
                            </p:stCondLst>
                            <p:childTnLst>
                              <p:par>
                                <p:cTn id="12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9500"/>
                            </p:stCondLst>
                            <p:childTnLst>
                              <p:par>
                                <p:cTn id="13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4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4000"/>
                            </p:stCondLst>
                            <p:childTnLst>
                              <p:par>
                                <p:cTn id="15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500"/>
                            </p:stCondLst>
                            <p:childTnLst>
                              <p:par>
                                <p:cTn id="15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7000"/>
                            </p:stCondLst>
                            <p:childTnLst>
                              <p:par>
                                <p:cTn id="16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8500"/>
                            </p:stCondLst>
                            <p:childTnLst>
                              <p:par>
                                <p:cTn id="16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0"/>
                            </p:stCondLst>
                            <p:childTnLst>
                              <p:par>
                                <p:cTn id="17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1500"/>
                            </p:stCondLst>
                            <p:childTnLst>
                              <p:par>
                                <p:cTn id="17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3000"/>
                            </p:stCondLst>
                            <p:childTnLst>
                              <p:par>
                                <p:cTn id="18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4500"/>
                            </p:stCondLst>
                            <p:childTnLst>
                              <p:par>
                                <p:cTn id="18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6000"/>
                            </p:stCondLst>
                            <p:childTnLst>
                              <p:par>
                                <p:cTn id="19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7500"/>
                            </p:stCondLst>
                            <p:childTnLst>
                              <p:par>
                                <p:cTn id="19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9000"/>
                            </p:stCondLst>
                            <p:childTnLst>
                              <p:par>
                                <p:cTn id="20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500"/>
                            </p:stCondLst>
                            <p:childTnLst>
                              <p:par>
                                <p:cTn id="20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2000"/>
                            </p:stCondLst>
                            <p:childTnLst>
                              <p:par>
                                <p:cTn id="21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3500"/>
                            </p:stCondLst>
                            <p:childTnLst>
                              <p:par>
                                <p:cTn id="21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5000"/>
                            </p:stCondLst>
                            <p:childTnLst>
                              <p:par>
                                <p:cTn id="22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6500"/>
                            </p:stCondLst>
                            <p:childTnLst>
                              <p:par>
                                <p:cTn id="22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8000"/>
                            </p:stCondLst>
                            <p:childTnLst>
                              <p:par>
                                <p:cTn id="23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9500"/>
                            </p:stCondLst>
                            <p:childTnLst>
                              <p:par>
                                <p:cTn id="23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61000"/>
                            </p:stCondLst>
                            <p:childTnLst>
                              <p:par>
                                <p:cTn id="24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2500"/>
                            </p:stCondLst>
                            <p:childTnLst>
                              <p:par>
                                <p:cTn id="24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64000"/>
                            </p:stCondLst>
                            <p:childTnLst>
                              <p:par>
                                <p:cTn id="25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5500"/>
                            </p:stCondLst>
                            <p:childTnLst>
                              <p:par>
                                <p:cTn id="25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67000"/>
                            </p:stCondLst>
                            <p:childTnLst>
                              <p:par>
                                <p:cTn id="26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8500"/>
                            </p:stCondLst>
                            <p:childTnLst>
                              <p:par>
                                <p:cTn id="26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0"/>
                            </p:stCondLst>
                            <p:childTnLst>
                              <p:par>
                                <p:cTn id="27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71500"/>
                            </p:stCondLst>
                            <p:childTnLst>
                              <p:par>
                                <p:cTn id="279" presetID="10" presetClass="entr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-1" presetClass="path" presetSubtype="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00000 L 0.000000 -0.110650" pathEditMode="relative">
                                      <p:cBhvr>
                                        <p:cTn id="284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-1" presetClass="path" presetSubtype="0" accel="50000" decel="5000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0000 -0.110650 L 0.000000 -0.149067" pathEditMode="relative">
                                      <p:cBhvr>
                                        <p:cTn id="287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000"/>
                            </p:stCondLst>
                            <p:childTnLst>
                              <p:par>
                                <p:cTn id="289" presetID="23" presetClass="entr" presetSubtype="16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animBg="1" advAuto="0"/>
      <p:bldP spid="369" grpId="0" animBg="1" advAuto="0"/>
      <p:bldP spid="370" grpId="0" animBg="1" advAuto="0"/>
      <p:bldP spid="371" grpId="0" animBg="1" advAuto="0"/>
      <p:bldP spid="372" grpId="0" animBg="1" advAuto="0"/>
      <p:bldP spid="373" grpId="0" animBg="1" advAuto="0"/>
      <p:bldP spid="374" grpId="0" animBg="1" advAuto="0"/>
      <p:bldP spid="375" grpId="0" animBg="1" advAuto="0"/>
      <p:bldP spid="376" grpId="0" animBg="1" advAuto="0"/>
      <p:bldP spid="377" grpId="0" animBg="1" advAuto="0"/>
      <p:bldP spid="378" grpId="0" animBg="1" advAuto="0"/>
      <p:bldP spid="379" grpId="0" animBg="1" advAuto="0"/>
      <p:bldP spid="380" grpId="0" animBg="1" advAuto="0"/>
      <p:bldP spid="381" grpId="0" animBg="1" advAuto="0"/>
      <p:bldP spid="382" grpId="0" animBg="1" advAuto="0"/>
      <p:bldP spid="383" grpId="0" animBg="1" advAuto="0"/>
      <p:bldP spid="384" grpId="0" animBg="1" advAuto="0"/>
      <p:bldP spid="385" grpId="0" animBg="1" advAuto="0"/>
      <p:bldP spid="386" grpId="0" animBg="1" advAuto="0"/>
      <p:bldP spid="387" grpId="0" animBg="1" advAuto="0"/>
      <p:bldP spid="388" grpId="0" animBg="1" advAuto="0"/>
      <p:bldP spid="389" grpId="0" animBg="1" advAuto="0"/>
      <p:bldP spid="390" grpId="0" animBg="1" advAuto="0"/>
      <p:bldP spid="391" grpId="0" animBg="1" advAuto="0"/>
      <p:bldP spid="392" grpId="0" animBg="1" advAuto="0"/>
      <p:bldP spid="393" grpId="0" animBg="1" advAuto="0"/>
      <p:bldP spid="394" grpId="0" animBg="1" advAuto="0"/>
      <p:bldP spid="395" grpId="0" animBg="1" advAuto="0"/>
      <p:bldP spid="396" grpId="0" animBg="1" advAuto="0"/>
      <p:bldP spid="397" grpId="0" animBg="1" advAuto="0"/>
      <p:bldP spid="398" grpId="0" animBg="1" advAuto="0"/>
      <p:bldP spid="399" grpId="0" animBg="1" advAuto="0"/>
      <p:bldP spid="401" grpId="0" animBg="1" advAuto="0"/>
      <p:bldP spid="402" grpId="0" animBg="1" advAuto="0"/>
      <p:bldP spid="403" grpId="0" animBg="1" advAuto="0"/>
      <p:bldP spid="404" grpId="0" animBg="1" advAuto="0"/>
      <p:bldP spid="405" grpId="0" animBg="1" advAuto="0"/>
      <p:bldP spid="406" grpId="0" animBg="1" advAuto="0"/>
      <p:bldP spid="407" grpId="0" animBg="1" advAuto="0"/>
      <p:bldP spid="408" grpId="0" animBg="1" advAuto="0"/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 advAuto="0"/>
      <p:bldP spid="415" grpId="0" animBg="1" advAuto="0"/>
      <p:bldP spid="416" grpId="0" animBg="1" advAuto="0"/>
      <p:bldP spid="417" grpId="0" animBg="1" advAuto="0"/>
      <p:bldP spid="418" grpId="0" animBg="1" advAuto="0"/>
      <p:bldP spid="419" grpId="0" animBg="1" advAuto="0"/>
      <p:bldP spid="420" grpId="0" animBg="1" advAuto="0"/>
      <p:bldP spid="42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24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5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Management Plan </a:t>
            </a:r>
          </a:p>
        </p:txBody>
      </p:sp>
      <p:sp>
        <p:nvSpPr>
          <p:cNvPr id="426" name="矩形 4"/>
          <p:cNvSpPr txBox="1"/>
          <p:nvPr/>
        </p:nvSpPr>
        <p:spPr>
          <a:xfrm>
            <a:off x="7270806" y="1925069"/>
            <a:ext cx="4229216" cy="152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66" dirty="0">
                <a:solidFill>
                  <a:srgbClr val="000000"/>
                </a:solidFill>
                <a:latin typeface="+mn-ea"/>
              </a:rPr>
              <a:t>Our team first formulated a risk management plan, based on the risk management steps of </a:t>
            </a:r>
            <a:r>
              <a:rPr sz="1866" b="1" dirty="0">
                <a:solidFill>
                  <a:srgbClr val="000000"/>
                </a:solidFill>
                <a:latin typeface="+mn-ea"/>
                <a:sym typeface="Times Roman"/>
              </a:rPr>
              <a:t>Project Management Institute</a:t>
            </a:r>
            <a:r>
              <a:rPr sz="1866" b="1" dirty="0">
                <a:solidFill>
                  <a:srgbClr val="000000"/>
                </a:solidFill>
                <a:latin typeface="+mn-ea"/>
              </a:rPr>
              <a:t>(</a:t>
            </a:r>
            <a:r>
              <a:rPr sz="1866" b="1" dirty="0">
                <a:solidFill>
                  <a:srgbClr val="000000"/>
                </a:solidFill>
                <a:latin typeface="+mn-ea"/>
                <a:sym typeface="Times Roman"/>
              </a:rPr>
              <a:t>PMI</a:t>
            </a:r>
            <a:r>
              <a:rPr sz="1866" b="1" dirty="0">
                <a:solidFill>
                  <a:srgbClr val="000000"/>
                </a:solidFill>
                <a:latin typeface="+mn-ea"/>
              </a:rPr>
              <a:t>) </a:t>
            </a:r>
            <a:r>
              <a:rPr sz="1866" dirty="0">
                <a:solidFill>
                  <a:srgbClr val="000000"/>
                </a:solidFill>
                <a:latin typeface="+mn-ea"/>
              </a:rPr>
              <a:t>risk management. </a:t>
            </a:r>
            <a:endParaRPr sz="1866" dirty="0">
              <a:solidFill>
                <a:srgbClr val="000000"/>
              </a:solidFill>
              <a:latin typeface="+mn-ea"/>
              <a:sym typeface="Times Roman"/>
            </a:endParaRPr>
          </a:p>
        </p:txBody>
      </p:sp>
      <p:pic>
        <p:nvPicPr>
          <p:cNvPr id="427" name="PMI steps.png" descr="PMI ste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334" y="1480313"/>
            <a:ext cx="6289055" cy="43489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374891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 advAuto="0"/>
      <p:bldP spid="424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921</Words>
  <Application>Microsoft Office PowerPoint</Application>
  <PresentationFormat>宽屏</PresentationFormat>
  <Paragraphs>180</Paragraphs>
  <Slides>28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LiHei Pro</vt:lpstr>
      <vt:lpstr>Times Roman</vt:lpstr>
      <vt:lpstr>华文细黑</vt:lpstr>
      <vt:lpstr>宋体</vt:lpstr>
      <vt:lpstr>微软雅黑</vt:lpstr>
      <vt:lpstr>Aharoni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M JX</cp:lastModifiedBy>
  <cp:revision>386</cp:revision>
  <dcterms:created xsi:type="dcterms:W3CDTF">2016-09-12T01:03:00Z</dcterms:created>
  <dcterms:modified xsi:type="dcterms:W3CDTF">2021-04-26T05:02:40Z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